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81" r:id="rId4"/>
    <p:sldId id="299" r:id="rId5"/>
    <p:sldId id="259" r:id="rId6"/>
    <p:sldId id="282" r:id="rId7"/>
    <p:sldId id="283" r:id="rId8"/>
    <p:sldId id="284" r:id="rId9"/>
    <p:sldId id="301" r:id="rId10"/>
    <p:sldId id="308" r:id="rId11"/>
    <p:sldId id="309" r:id="rId12"/>
    <p:sldId id="285" r:id="rId13"/>
    <p:sldId id="306" r:id="rId14"/>
    <p:sldId id="286" r:id="rId15"/>
    <p:sldId id="287" r:id="rId16"/>
    <p:sldId id="312" r:id="rId17"/>
    <p:sldId id="303" r:id="rId18"/>
    <p:sldId id="288" r:id="rId19"/>
    <p:sldId id="289" r:id="rId20"/>
    <p:sldId id="305" r:id="rId21"/>
    <p:sldId id="314" r:id="rId22"/>
    <p:sldId id="291" r:id="rId23"/>
    <p:sldId id="290" r:id="rId24"/>
    <p:sldId id="316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13" r:id="rId33"/>
    <p:sldId id="307" r:id="rId34"/>
    <p:sldId id="311" r:id="rId35"/>
    <p:sldId id="31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9388"/>
  </p:normalViewPr>
  <p:slideViewPr>
    <p:cSldViewPr snapToGrid="0">
      <p:cViewPr varScale="1">
        <p:scale>
          <a:sx n="87" d="100"/>
          <a:sy n="87" d="100"/>
        </p:scale>
        <p:origin x="2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090D8-F521-2F4D-A25C-9DA8FA5E310A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DA28C-AF03-F242-AFB5-C26693A73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5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20253-A78C-D32C-8C04-A9AB8BBF4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1AB2D-B017-529A-AE53-EFBC0AA68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222BF-23EB-0DD7-58C4-E10ADC9D7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A3550-6CE3-6F5A-BE74-E12F5C2F2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5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24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5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4BD24-ADB9-4D95-16FE-A117DF38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B69DA-65D6-9E4E-630F-E96677F94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EC194-F466-B173-55C3-F495D73E1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1D577-5D42-B7E0-1406-257D3F45C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8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C3D7C-6CD2-C714-7B84-D45B03B2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8D9993-10E2-79A8-65C9-DC476100B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BB8648-C8A5-61A3-7956-E26AF9E00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9609-07A5-380E-087E-964ACDF7C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3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2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0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D2C98-C9E1-4E00-3CE4-2473AB0F5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DEE68-54BD-1416-FECC-69102131E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8FBA9-12D7-F6E9-A953-B6A759B12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0A0AF-4BF3-39B1-7227-BB2863DD2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35D6E-EE9A-1514-D906-F1D582F83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BD5B7-5EE3-323A-438B-A9FA4542C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39AC4-A4D2-62BE-AFD1-7F040A0A1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8FE3C-D8B6-1FA4-7805-D85352C0E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6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64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382FB-62E1-FAAD-5A81-757332F21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7ED05-5A10-6ED1-BFA7-8500B1359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BC6CF-CF3C-3114-A8EE-CA0CD4C82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4A91-1303-4285-D25F-E1FD30ECA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23661-A765-715D-397C-8CF686D4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B3471-D3E9-010A-32B0-5752355A7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7A24D-7C63-0027-70D8-3C105B63F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19F42-3491-CC52-5893-F8C6A5A97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3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1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51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13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97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F59F-B6EB-32BE-8637-88EF3A92B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5B06D-2BC6-FA52-E6EA-F928F1D0E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80974-EA2B-D23A-4B6C-DE8BFFF7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5A2EB-49A4-F00C-1A94-BFA742215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96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73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0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63B80-C26F-1C33-DEE8-9ACE7EFE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CB012-7371-947C-6552-AD8B6A9F1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E61E6-BDE9-906C-38A2-B1E0EC006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0C774-0DDE-8E61-18A1-9E61BE4EF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6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A7A74-9D7A-2505-B925-C12D435D2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2917C-F18F-E069-7C92-27A1B1E15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33E4E-FA58-0EA7-F321-67537ADB2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3B007-1CF2-4F51-F304-EE9B9B188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DA28C-AF03-F242-AFB5-C26693A731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9019-2D34-33F5-3CD6-2D671B911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11173-1881-5506-D7A3-C0E8CA649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45D88-5B90-B375-3051-FF93AEE5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B408-E8D5-CE69-4407-787CAE5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80664-98A8-355E-A31C-B2806283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F9F8-66BC-F291-4B07-72AEDAF6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050ED-09D1-4ACB-2013-CDA6D1189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2ED7A-1DD7-E1A0-FD32-BF3BD849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0D66F-1B1F-A76C-F20F-6EB0371F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64A9-DCDB-3E31-6922-EE5C0628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27B76-6076-DD8D-F71F-4B2E13A78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7DB3C-700C-CA64-6ACA-9831222EC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EB85B-64A4-FB25-50B0-692FA42D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B95B-1468-566F-C295-B952A2D4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F3378-D5F6-DE66-A6A3-683BC4C0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75DF-2D8F-A9C3-1F55-C8A023AD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8A26-F8B0-539D-CBA3-C37378A8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C7D6-6F1D-07B2-02D5-0EA7E418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F9A5B-9C61-8DA9-7926-F34D4DA3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C1684-54C1-E9FF-3807-3718F25C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D7D7-35E9-B125-20E0-77055F2A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8A0C-1F06-4089-D686-57664BDA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060A-E0A3-3E06-2685-571DE377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D5900-B0C1-DF02-7E24-0ABE4024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A91C9-B680-23FB-4856-7D740509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4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799A-6A36-9820-22D4-7395B2CC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82AD-7804-C8CB-E513-2B0C9A806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FB5DB-98F3-D401-8DB6-F9B7247E8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76C22-4463-54EB-6A40-1640D73C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7DB7F-4DD5-9CA3-FC7D-062A5451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67A87-8832-DDC9-CDD5-337C5F5B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2543-0064-F45C-6034-C83C39B4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B2A39-F0F7-F64E-3B53-0813B3464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C5D04-F216-9CB0-2605-15AEE353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BDF03-CB04-9246-C313-2E66A19B5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7D9F4-B291-82E5-7FDE-5887ED3FB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92079-4CFB-AF0B-7060-4C3FE307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A9489-285E-62EC-9F25-10B9A123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1A2E-E38C-9EC0-C504-4D7633AD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464E-5EA1-1AA7-959C-4A9DB350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C7CE9-57FD-9D5A-92EB-AE467E8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8CA7-6396-076F-C8AE-7E718758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D9A68-D8C6-27B8-60F4-ECFBC674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3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2974E-27BD-CCFE-5DF6-A005023E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DF220-6F5A-6FF7-5F0C-98812666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1B4AE-4EEC-735E-8A33-C415A147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4FA4-6E7B-7F03-6C4F-AEAD84EF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318A-4529-A171-C09C-888D8A4F7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76867-C3A0-C86F-DB3D-D4B5C602D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98F0A-8C92-54BC-66AB-B4FB1FB0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FE0A1-F3C1-4198-9A0A-6CF6BA3D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16B4E-38BC-8340-0DAD-231B71CF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6ADD-CB41-8181-1CA9-9252897B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36D14-FA3B-56E6-05A4-9B56884DB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F6A4C-4617-CFA2-CDB3-2872B9357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F0605-F427-5EA2-7318-B7FB09A3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12837-4FA3-4DA8-3383-E31D4C3D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02FE5-C901-78CB-5AA9-9A8BC3EE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4F613-B185-0C8D-0644-D2108819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820A5-9A79-FC68-A6C5-4FA0091B0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6C7E-A6A3-954E-348C-8635E4831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6F162D-7713-5444-8D21-78DB3139B934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AA2B7-8680-92C2-34F0-FA1057BF5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A9E-5359-CF5F-C6E3-0747D82C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FB0D13-3E90-0441-BC5A-1DC6530B7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csi.general.outreach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hands with text&#10;&#10;Description automatically generated">
            <a:extLst>
              <a:ext uri="{FF2B5EF4-FFF2-40B4-BE49-F238E27FC236}">
                <a16:creationId xmlns:a16="http://schemas.microsoft.com/office/drawing/2014/main" id="{B0AF71C3-9BD2-219A-7191-74241197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17" b="156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7ED3E6-0CD4-DE30-8605-205FCA702D8A}"/>
              </a:ext>
            </a:extLst>
          </p:cNvPr>
          <p:cNvSpPr txBox="1"/>
          <p:nvPr/>
        </p:nvSpPr>
        <p:spPr>
          <a:xfrm>
            <a:off x="284205" y="5782962"/>
            <a:ext cx="115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Steve Volk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Oberlin Community Supporting Immigrants (OCSI)</a:t>
            </a:r>
          </a:p>
        </p:txBody>
      </p:sp>
    </p:spTree>
    <p:extLst>
      <p:ext uri="{BB962C8B-B14F-4D97-AF65-F5344CB8AC3E}">
        <p14:creationId xmlns:p14="http://schemas.microsoft.com/office/powerpoint/2010/main" val="319442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red text&#10;&#10;Description automatically generated">
            <a:extLst>
              <a:ext uri="{FF2B5EF4-FFF2-40B4-BE49-F238E27FC236}">
                <a16:creationId xmlns:a16="http://schemas.microsoft.com/office/drawing/2014/main" id="{EED927D4-61ED-DE75-48C2-AC15015E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60" y="523563"/>
            <a:ext cx="4881325" cy="6268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8DF17-6396-6F38-28C0-19BEB0733966}"/>
              </a:ext>
            </a:extLst>
          </p:cNvPr>
          <p:cNvSpPr txBox="1"/>
          <p:nvPr/>
        </p:nvSpPr>
        <p:spPr>
          <a:xfrm>
            <a:off x="2949677" y="3495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32F8577A-11D1-79A6-38D9-9E161D205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7648"/>
            <a:ext cx="6566472" cy="5914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6EAD73-BCA5-BD57-2E96-A9089F426612}"/>
              </a:ext>
            </a:extLst>
          </p:cNvPr>
          <p:cNvSpPr txBox="1"/>
          <p:nvPr/>
        </p:nvSpPr>
        <p:spPr>
          <a:xfrm>
            <a:off x="1224116" y="14753"/>
            <a:ext cx="4557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Judicial Warrant</a:t>
            </a:r>
          </a:p>
          <a:p>
            <a:pPr algn="ctr"/>
            <a:r>
              <a:rPr lang="en-US" sz="2000" dirty="0"/>
              <a:t>Valid if filled out properly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7C2F6-F0C6-0F50-079B-C5BD1611593B}"/>
              </a:ext>
            </a:extLst>
          </p:cNvPr>
          <p:cNvSpPr txBox="1"/>
          <p:nvPr/>
        </p:nvSpPr>
        <p:spPr>
          <a:xfrm>
            <a:off x="7344696" y="36249"/>
            <a:ext cx="38493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DHS (ICE) </a:t>
            </a:r>
          </a:p>
          <a:p>
            <a:pPr algn="ctr"/>
            <a:r>
              <a:rPr lang="en-US" dirty="0"/>
              <a:t>Administrative (Civil) Warrant</a:t>
            </a:r>
          </a:p>
        </p:txBody>
      </p:sp>
    </p:spTree>
    <p:extLst>
      <p:ext uri="{BB962C8B-B14F-4D97-AF65-F5344CB8AC3E}">
        <p14:creationId xmlns:p14="http://schemas.microsoft.com/office/powerpoint/2010/main" val="408870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2E264-228E-4257-D2E0-7D562F49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6F4CE-95E8-7D76-9547-A3C8AC1EDDBB}"/>
              </a:ext>
            </a:extLst>
          </p:cNvPr>
          <p:cNvSpPr txBox="1"/>
          <p:nvPr/>
        </p:nvSpPr>
        <p:spPr>
          <a:xfrm>
            <a:off x="457200" y="1666568"/>
            <a:ext cx="4837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Without a JUDICIAL WARRANT, only YOU can allow an immigration officer into your 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E4F47-AC37-25AB-764A-CF2D04B08C33}"/>
              </a:ext>
            </a:extLst>
          </p:cNvPr>
          <p:cNvSpPr txBox="1"/>
          <p:nvPr/>
        </p:nvSpPr>
        <p:spPr>
          <a:xfrm>
            <a:off x="6538451" y="1666568"/>
            <a:ext cx="483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 un ORDEN JUDICIAL, </a:t>
            </a:r>
            <a:r>
              <a:rPr lang="en-US" sz="3600" dirty="0" err="1"/>
              <a:t>usted</a:t>
            </a:r>
            <a:r>
              <a:rPr lang="en-US" sz="3600" dirty="0"/>
              <a:t> SOLO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permitir</a:t>
            </a:r>
            <a:r>
              <a:rPr lang="en-US" sz="3600" dirty="0"/>
              <a:t> que la </a:t>
            </a:r>
            <a:r>
              <a:rPr lang="en-US" sz="3600" dirty="0" err="1"/>
              <a:t>migra</a:t>
            </a:r>
            <a:r>
              <a:rPr lang="en-US" sz="3600" dirty="0"/>
              <a:t> entre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casa.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79279-11C6-F985-EB95-8B08F7FFC2FD}"/>
              </a:ext>
            </a:extLst>
          </p:cNvPr>
          <p:cNvSpPr txBox="1"/>
          <p:nvPr/>
        </p:nvSpPr>
        <p:spPr>
          <a:xfrm>
            <a:off x="235974" y="368710"/>
            <a:ext cx="11695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You Have Rights/ </a:t>
            </a:r>
            <a:r>
              <a:rPr lang="en-US" sz="4400" dirty="0" err="1"/>
              <a:t>Usted</a:t>
            </a:r>
            <a:r>
              <a:rPr lang="en-US" sz="4400" dirty="0"/>
              <a:t> Tiene Derechos</a:t>
            </a:r>
          </a:p>
        </p:txBody>
      </p:sp>
    </p:spTree>
    <p:extLst>
      <p:ext uri="{BB962C8B-B14F-4D97-AF65-F5344CB8AC3E}">
        <p14:creationId xmlns:p14="http://schemas.microsoft.com/office/powerpoint/2010/main" val="405348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C44B0-209C-C59C-631E-478F0384D3E1}"/>
              </a:ext>
            </a:extLst>
          </p:cNvPr>
          <p:cNvSpPr/>
          <p:nvPr/>
        </p:nvSpPr>
        <p:spPr>
          <a:xfrm>
            <a:off x="759655" y="196944"/>
            <a:ext cx="10705514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HOME/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aparece</a:t>
            </a:r>
            <a:r>
              <a:rPr lang="en-US" sz="3600" dirty="0"/>
              <a:t> a </a:t>
            </a:r>
            <a:r>
              <a:rPr lang="en-US" sz="3600" dirty="0" err="1"/>
              <a:t>su</a:t>
            </a:r>
            <a:r>
              <a:rPr lang="en-US" sz="3600" dirty="0"/>
              <a:t> CASA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DFFF2-CCED-B2C9-F7F8-197D2966C23F}"/>
              </a:ext>
            </a:extLst>
          </p:cNvPr>
          <p:cNvSpPr txBox="1"/>
          <p:nvPr/>
        </p:nvSpPr>
        <p:spPr>
          <a:xfrm>
            <a:off x="541157" y="1858291"/>
            <a:ext cx="5392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You can remain silent, but you MUST state: “</a:t>
            </a:r>
            <a:r>
              <a:rPr lang="en-US" sz="3600" b="1" dirty="0"/>
              <a:t>I am exercising my rights not to open the door or speak with you</a:t>
            </a:r>
            <a:r>
              <a:rPr lang="en-US" sz="3600" dirty="0"/>
              <a:t>” and present them with a “KNOW YOUR RIGHTS” card.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7845F-6B06-37E9-6299-48A4F7AD04CB}"/>
              </a:ext>
            </a:extLst>
          </p:cNvPr>
          <p:cNvSpPr txBox="1"/>
          <p:nvPr/>
        </p:nvSpPr>
        <p:spPr>
          <a:xfrm>
            <a:off x="6024604" y="1858290"/>
            <a:ext cx="5392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guardar</a:t>
            </a:r>
            <a:r>
              <a:rPr lang="en-US" sz="3600" dirty="0"/>
              <a:t> </a:t>
            </a:r>
            <a:r>
              <a:rPr lang="en-US" sz="3600" dirty="0" err="1"/>
              <a:t>silencio</a:t>
            </a:r>
            <a:r>
              <a:rPr lang="en-US" sz="3600" dirty="0"/>
              <a:t>, </a:t>
            </a:r>
            <a:r>
              <a:rPr lang="en-US" sz="3600" dirty="0" err="1"/>
              <a:t>pero</a:t>
            </a:r>
            <a:r>
              <a:rPr lang="en-US" sz="3600" dirty="0"/>
              <a:t> </a:t>
            </a:r>
            <a:r>
              <a:rPr lang="en-US" sz="3600" dirty="0" err="1"/>
              <a:t>diga</a:t>
            </a:r>
            <a:r>
              <a:rPr lang="en-US" sz="3600" dirty="0"/>
              <a:t>: “</a:t>
            </a:r>
            <a:r>
              <a:rPr lang="en-US" sz="3600" b="1" dirty="0"/>
              <a:t>I am exercising my rights not to open the door or speak with you.</a:t>
            </a:r>
            <a:r>
              <a:rPr lang="en-US" sz="3600" dirty="0"/>
              <a:t>” Les </a:t>
            </a:r>
            <a:r>
              <a:rPr lang="en-US" sz="3600" dirty="0" err="1"/>
              <a:t>puede</a:t>
            </a:r>
            <a:r>
              <a:rPr lang="en-US" sz="3600" dirty="0"/>
              <a:t> pasar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tarjeta</a:t>
            </a:r>
            <a:r>
              <a:rPr lang="en-US" sz="3600" dirty="0"/>
              <a:t> “KNOW YOUR RIGHTS” </a:t>
            </a:r>
            <a:r>
              <a:rPr lang="en-US" sz="3600" dirty="0" err="1"/>
              <a:t>debajo</a:t>
            </a:r>
            <a:r>
              <a:rPr lang="en-US" sz="3600" dirty="0"/>
              <a:t> de la </a:t>
            </a:r>
            <a:r>
              <a:rPr lang="en-US" sz="3600" dirty="0" err="1"/>
              <a:t>puerta</a:t>
            </a:r>
            <a:r>
              <a:rPr lang="en-US" sz="3600" dirty="0"/>
              <a:t> </a:t>
            </a:r>
            <a:r>
              <a:rPr lang="en-US" sz="3600" dirty="0" err="1"/>
              <a:t>cerrada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10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now your Rights">
            <a:extLst>
              <a:ext uri="{FF2B5EF4-FFF2-40B4-BE49-F238E27FC236}">
                <a16:creationId xmlns:a16="http://schemas.microsoft.com/office/drawing/2014/main" id="{8FD600B4-E281-3403-EB1F-ED43264D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51253"/>
            <a:ext cx="88011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2A3AD6F9-311C-F0FC-3B8D-67EAA1552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3638147"/>
            <a:ext cx="8825115" cy="24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6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What to Do If ICE Shows Up At Your Work? Here's What Immigration Lawyers  Advise">
            <a:extLst>
              <a:ext uri="{FF2B5EF4-FFF2-40B4-BE49-F238E27FC236}">
                <a16:creationId xmlns:a16="http://schemas.microsoft.com/office/drawing/2014/main" id="{210E46B6-C371-26A9-3CEA-0845A217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" b="229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A06A0-5E4D-C279-7B40-D9D34995C968}"/>
              </a:ext>
            </a:extLst>
          </p:cNvPr>
          <p:cNvSpPr/>
          <p:nvPr/>
        </p:nvSpPr>
        <p:spPr>
          <a:xfrm>
            <a:off x="7465256" y="117987"/>
            <a:ext cx="4726744" cy="23597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WORK PLACE/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llega</a:t>
            </a:r>
            <a:r>
              <a:rPr lang="en-US" sz="3600" dirty="0"/>
              <a:t> ICE a </a:t>
            </a:r>
            <a:r>
              <a:rPr lang="en-US" sz="3600" dirty="0" err="1"/>
              <a:t>su</a:t>
            </a:r>
            <a:r>
              <a:rPr lang="en-US" sz="3600" dirty="0"/>
              <a:t> EMPLEO</a:t>
            </a:r>
          </a:p>
        </p:txBody>
      </p:sp>
    </p:spTree>
    <p:extLst>
      <p:ext uri="{BB962C8B-B14F-4D97-AF65-F5344CB8AC3E}">
        <p14:creationId xmlns:p14="http://schemas.microsoft.com/office/powerpoint/2010/main" val="163806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F3105E-CEE4-91B2-B5CC-27920661540D}"/>
              </a:ext>
            </a:extLst>
          </p:cNvPr>
          <p:cNvSpPr/>
          <p:nvPr/>
        </p:nvSpPr>
        <p:spPr>
          <a:xfrm>
            <a:off x="633046" y="182880"/>
            <a:ext cx="10874326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WORK PLACE/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llega</a:t>
            </a:r>
            <a:r>
              <a:rPr lang="en-US" sz="3600" dirty="0"/>
              <a:t> ICE a </a:t>
            </a:r>
            <a:r>
              <a:rPr lang="en-US" sz="3600" dirty="0" err="1"/>
              <a:t>su</a:t>
            </a:r>
            <a:r>
              <a:rPr lang="en-US" sz="3600" dirty="0"/>
              <a:t> EMPLEO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01D5A-F1CF-D6D9-1B58-8738B7C468A9}"/>
              </a:ext>
            </a:extLst>
          </p:cNvPr>
          <p:cNvSpPr txBox="1"/>
          <p:nvPr/>
        </p:nvSpPr>
        <p:spPr>
          <a:xfrm>
            <a:off x="421577" y="2570822"/>
            <a:ext cx="564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●</a:t>
            </a:r>
            <a:r>
              <a:rPr lang="en-US" dirty="0"/>
              <a:t>  </a:t>
            </a:r>
            <a:r>
              <a:rPr lang="en-US" sz="4000" dirty="0"/>
              <a:t>ICE can lawfully enter a workplace without permission if it is </a:t>
            </a:r>
            <a:r>
              <a:rPr lang="en-US" sz="4000" b="1" dirty="0"/>
              <a:t>open to the public</a:t>
            </a:r>
            <a:r>
              <a:rPr lang="en-US" sz="40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A5C9C-C8F1-ECEC-E387-BEC248968B67}"/>
              </a:ext>
            </a:extLst>
          </p:cNvPr>
          <p:cNvSpPr txBox="1"/>
          <p:nvPr/>
        </p:nvSpPr>
        <p:spPr>
          <a:xfrm>
            <a:off x="6296277" y="2570821"/>
            <a:ext cx="5229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●</a:t>
            </a:r>
            <a:r>
              <a:rPr lang="en-US" dirty="0"/>
              <a:t>  </a:t>
            </a:r>
            <a:r>
              <a:rPr lang="en-US" sz="4000" dirty="0"/>
              <a:t>ICE </a:t>
            </a:r>
            <a:r>
              <a:rPr lang="en-US" sz="4000" dirty="0" err="1"/>
              <a:t>puede</a:t>
            </a:r>
            <a:r>
              <a:rPr lang="en-US" sz="4000" dirty="0"/>
              <a:t> </a:t>
            </a:r>
            <a:r>
              <a:rPr lang="en-US" sz="4000" dirty="0" err="1"/>
              <a:t>entrar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lugar</a:t>
            </a:r>
            <a:r>
              <a:rPr lang="en-US" sz="4000" dirty="0"/>
              <a:t> de </a:t>
            </a:r>
            <a:r>
              <a:rPr lang="en-US" sz="4000" dirty="0" err="1"/>
              <a:t>trabajo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está</a:t>
            </a:r>
            <a:r>
              <a:rPr lang="en-US" sz="4000" dirty="0"/>
              <a:t> </a:t>
            </a:r>
            <a:r>
              <a:rPr lang="en-US" sz="4000" dirty="0" err="1"/>
              <a:t>permitida</a:t>
            </a:r>
            <a:r>
              <a:rPr lang="en-US" sz="4000" dirty="0"/>
              <a:t> la </a:t>
            </a:r>
            <a:r>
              <a:rPr lang="en-US" sz="4000" b="1" dirty="0"/>
              <a:t>entrada del </a:t>
            </a:r>
            <a:r>
              <a:rPr lang="en-US" sz="4000" b="1" dirty="0" err="1"/>
              <a:t>público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786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0568B-8802-602F-1C61-B9DA1EED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4AAAC-7740-C96A-DA20-D38E0CDB6388}"/>
              </a:ext>
            </a:extLst>
          </p:cNvPr>
          <p:cNvSpPr/>
          <p:nvPr/>
        </p:nvSpPr>
        <p:spPr>
          <a:xfrm>
            <a:off x="633046" y="182880"/>
            <a:ext cx="10874326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WORK PLACE/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llega</a:t>
            </a:r>
            <a:r>
              <a:rPr lang="en-US" sz="3600" dirty="0"/>
              <a:t> ICE a </a:t>
            </a:r>
            <a:r>
              <a:rPr lang="en-US" sz="3600" dirty="0" err="1"/>
              <a:t>su</a:t>
            </a:r>
            <a:r>
              <a:rPr lang="en-US" sz="3600" dirty="0"/>
              <a:t> EMPLEO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B66A3-9659-E092-FFF0-4C63E83080C0}"/>
              </a:ext>
            </a:extLst>
          </p:cNvPr>
          <p:cNvSpPr txBox="1"/>
          <p:nvPr/>
        </p:nvSpPr>
        <p:spPr>
          <a:xfrm>
            <a:off x="265471" y="1966138"/>
            <a:ext cx="564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●</a:t>
            </a:r>
            <a:r>
              <a:rPr lang="en-US" sz="4000" dirty="0"/>
              <a:t> ICE can </a:t>
            </a:r>
            <a:r>
              <a:rPr lang="en-US" sz="4000" b="1" dirty="0"/>
              <a:t>only</a:t>
            </a:r>
            <a:r>
              <a:rPr lang="en-US" sz="4000" dirty="0"/>
              <a:t> enter a private space (1) with a legal (judicial) warrant, or (2) the consent of the employer/owner of the establishment.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539E5-1A95-327A-0C61-FF8DCF545696}"/>
              </a:ext>
            </a:extLst>
          </p:cNvPr>
          <p:cNvSpPr txBox="1"/>
          <p:nvPr/>
        </p:nvSpPr>
        <p:spPr>
          <a:xfrm>
            <a:off x="6277899" y="1966138"/>
            <a:ext cx="5229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●</a:t>
            </a:r>
            <a:r>
              <a:rPr lang="en-US" dirty="0"/>
              <a:t>  </a:t>
            </a:r>
            <a:r>
              <a:rPr lang="en-US" sz="4000" dirty="0"/>
              <a:t> Si es privado, ICE </a:t>
            </a:r>
            <a:r>
              <a:rPr lang="en-US" sz="4000" dirty="0" err="1"/>
              <a:t>puede</a:t>
            </a:r>
            <a:r>
              <a:rPr lang="en-US" sz="4000" dirty="0"/>
              <a:t> </a:t>
            </a:r>
            <a:r>
              <a:rPr lang="en-US" sz="4000" dirty="0" err="1"/>
              <a:t>entrar</a:t>
            </a:r>
            <a:r>
              <a:rPr lang="en-US" sz="4000" dirty="0"/>
              <a:t> </a:t>
            </a:r>
            <a:r>
              <a:rPr lang="en-US" sz="4000" b="1" dirty="0" err="1"/>
              <a:t>solamente</a:t>
            </a:r>
            <a:r>
              <a:rPr lang="en-US" sz="4000" dirty="0"/>
              <a:t> (1) con un ORDEN JUDICIAL, o (2) con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permiso</a:t>
            </a:r>
            <a:r>
              <a:rPr lang="en-US" sz="4000" dirty="0"/>
              <a:t>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empleador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78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C6F2A-280E-1D66-26ED-C982C24CA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02C1CA-DB04-93EC-0432-E2795428975B}"/>
              </a:ext>
            </a:extLst>
          </p:cNvPr>
          <p:cNvSpPr/>
          <p:nvPr/>
        </p:nvSpPr>
        <p:spPr>
          <a:xfrm>
            <a:off x="633046" y="197629"/>
            <a:ext cx="10874326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WORK PLACE/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llega</a:t>
            </a:r>
            <a:r>
              <a:rPr lang="en-US" sz="3600" dirty="0"/>
              <a:t> ICE a </a:t>
            </a:r>
            <a:r>
              <a:rPr lang="en-US" sz="3600" dirty="0" err="1"/>
              <a:t>su</a:t>
            </a:r>
            <a:r>
              <a:rPr lang="en-US" sz="3600" dirty="0"/>
              <a:t> EMPLEO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E138A-7F69-4DDE-0C8A-DA70AA0E0A4E}"/>
              </a:ext>
            </a:extLst>
          </p:cNvPr>
          <p:cNvSpPr txBox="1"/>
          <p:nvPr/>
        </p:nvSpPr>
        <p:spPr>
          <a:xfrm>
            <a:off x="633046" y="1841242"/>
            <a:ext cx="5030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You have the right to remain silent.</a:t>
            </a:r>
            <a:br>
              <a:rPr lang="en-US" sz="4000" dirty="0"/>
            </a:b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You should have a plan with co-workers.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37B47-459F-ED7D-7519-C9D64FBA24E7}"/>
              </a:ext>
            </a:extLst>
          </p:cNvPr>
          <p:cNvSpPr txBox="1"/>
          <p:nvPr/>
        </p:nvSpPr>
        <p:spPr>
          <a:xfrm>
            <a:off x="6099630" y="2456795"/>
            <a:ext cx="5462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Tiene </a:t>
            </a:r>
            <a:r>
              <a:rPr lang="en-US" sz="4000" dirty="0" err="1"/>
              <a:t>el</a:t>
            </a:r>
            <a:r>
              <a:rPr lang="en-US" sz="4000" dirty="0"/>
              <a:t> derecho de </a:t>
            </a:r>
            <a:r>
              <a:rPr lang="en-US" sz="4000" dirty="0" err="1"/>
              <a:t>guardar</a:t>
            </a:r>
            <a:r>
              <a:rPr lang="en-US" sz="4000" dirty="0"/>
              <a:t> </a:t>
            </a:r>
            <a:r>
              <a:rPr lang="en-US" sz="4000" dirty="0" err="1"/>
              <a:t>silencio</a:t>
            </a:r>
            <a:r>
              <a:rPr lang="en-US" sz="4000" dirty="0"/>
              <a:t>.</a:t>
            </a:r>
            <a:br>
              <a:rPr lang="en-US" sz="4000" dirty="0"/>
            </a:b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Debe</a:t>
            </a:r>
            <a:r>
              <a:rPr lang="en-US" sz="4000" dirty="0"/>
              <a:t> </a:t>
            </a:r>
            <a:r>
              <a:rPr lang="en-US" sz="4000" dirty="0" err="1"/>
              <a:t>desarrollar</a:t>
            </a:r>
            <a:r>
              <a:rPr lang="en-US" sz="4000" dirty="0"/>
              <a:t> un plan con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otros</a:t>
            </a:r>
            <a:r>
              <a:rPr lang="en-US" sz="4000" dirty="0"/>
              <a:t> </a:t>
            </a:r>
            <a:r>
              <a:rPr lang="en-US" sz="4000" dirty="0" err="1"/>
              <a:t>empleados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029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Lauren Krainess – The Oberlin Review">
            <a:extLst>
              <a:ext uri="{FF2B5EF4-FFF2-40B4-BE49-F238E27FC236}">
                <a16:creationId xmlns:a16="http://schemas.microsoft.com/office/drawing/2014/main" id="{809B80A7-0BA5-9768-32FD-820F130B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B20090-DEEB-9ECD-E7FA-6878F9667837}"/>
              </a:ext>
            </a:extLst>
          </p:cNvPr>
          <p:cNvSpPr/>
          <p:nvPr/>
        </p:nvSpPr>
        <p:spPr>
          <a:xfrm>
            <a:off x="7465256" y="-1"/>
            <a:ext cx="4726744" cy="2462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SCHOOL/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aparace</a:t>
            </a:r>
            <a:r>
              <a:rPr lang="en-US" sz="3600" dirty="0"/>
              <a:t> ICE </a:t>
            </a:r>
            <a:r>
              <a:rPr lang="en-US" sz="3600" dirty="0" err="1"/>
              <a:t>en</a:t>
            </a:r>
            <a:r>
              <a:rPr lang="en-US" sz="3600" dirty="0"/>
              <a:t> las ESCUELAS</a:t>
            </a:r>
          </a:p>
        </p:txBody>
      </p:sp>
    </p:spTree>
    <p:extLst>
      <p:ext uri="{BB962C8B-B14F-4D97-AF65-F5344CB8AC3E}">
        <p14:creationId xmlns:p14="http://schemas.microsoft.com/office/powerpoint/2010/main" val="132881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95495-4A68-ECB9-669A-0F859CBE3E86}"/>
              </a:ext>
            </a:extLst>
          </p:cNvPr>
          <p:cNvSpPr/>
          <p:nvPr/>
        </p:nvSpPr>
        <p:spPr>
          <a:xfrm>
            <a:off x="239151" y="196948"/>
            <a:ext cx="11713698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SCHOOL/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aparece</a:t>
            </a:r>
            <a:r>
              <a:rPr lang="en-US" sz="3600" dirty="0"/>
              <a:t> ICE </a:t>
            </a:r>
            <a:r>
              <a:rPr lang="en-US" sz="3600" dirty="0" err="1"/>
              <a:t>en</a:t>
            </a:r>
            <a:r>
              <a:rPr lang="en-US" sz="3600" dirty="0"/>
              <a:t> las ESCUELAS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87207-D4A8-F7EB-0C28-EDD5D242F7BD}"/>
              </a:ext>
            </a:extLst>
          </p:cNvPr>
          <p:cNvSpPr txBox="1"/>
          <p:nvPr/>
        </p:nvSpPr>
        <p:spPr>
          <a:xfrm>
            <a:off x="295422" y="1965961"/>
            <a:ext cx="51467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ICE agents can only enter non-public areas of a school </a:t>
            </a:r>
            <a:r>
              <a:rPr lang="en-US" sz="2800" b="1" dirty="0"/>
              <a:t>with the permission</a:t>
            </a:r>
            <a:r>
              <a:rPr lang="en-US" sz="2800" dirty="0"/>
              <a:t> of a school administrator.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ICE agents should be asked to wait until a school attorney can arrive.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7DD5C-75D3-D35F-8A72-F5961E7F2D7A}"/>
              </a:ext>
            </a:extLst>
          </p:cNvPr>
          <p:cNvSpPr txBox="1"/>
          <p:nvPr/>
        </p:nvSpPr>
        <p:spPr>
          <a:xfrm>
            <a:off x="5963718" y="1965961"/>
            <a:ext cx="51467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Solamente</a:t>
            </a:r>
            <a:r>
              <a:rPr lang="en-US" sz="2800" dirty="0"/>
              <a:t> </a:t>
            </a:r>
            <a:r>
              <a:rPr lang="en-US" sz="2800" dirty="0" err="1"/>
              <a:t>pueden</a:t>
            </a:r>
            <a:r>
              <a:rPr lang="en-US" sz="2800" dirty="0"/>
              <a:t> </a:t>
            </a:r>
            <a:r>
              <a:rPr lang="en-US" sz="2800" dirty="0" err="1"/>
              <a:t>entrar</a:t>
            </a:r>
            <a:r>
              <a:rPr lang="en-US" sz="2800" dirty="0"/>
              <a:t> las zonas no-</a:t>
            </a:r>
            <a:r>
              <a:rPr lang="en-US" sz="2800" dirty="0" err="1"/>
              <a:t>públicas</a:t>
            </a:r>
            <a:r>
              <a:rPr lang="en-US" sz="2800" dirty="0"/>
              <a:t> </a:t>
            </a:r>
            <a:r>
              <a:rPr lang="en-US" sz="2800" b="1" dirty="0"/>
              <a:t>con la </a:t>
            </a:r>
            <a:r>
              <a:rPr lang="en-US" sz="2800" b="1" dirty="0" err="1"/>
              <a:t>autorización</a:t>
            </a:r>
            <a:r>
              <a:rPr lang="en-US" sz="2800" dirty="0"/>
              <a:t> de un </a:t>
            </a:r>
            <a:r>
              <a:rPr lang="en-US" sz="2800" dirty="0" err="1"/>
              <a:t>administrador</a:t>
            </a:r>
            <a:r>
              <a:rPr lang="en-US" sz="2800" dirty="0"/>
              <a:t> de la </a:t>
            </a:r>
            <a:r>
              <a:rPr lang="en-US" sz="2800" dirty="0" err="1"/>
              <a:t>escuela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Agentes</a:t>
            </a:r>
            <a:r>
              <a:rPr lang="en-US" sz="2800" dirty="0"/>
              <a:t> de ICE </a:t>
            </a:r>
            <a:r>
              <a:rPr lang="en-US" sz="2800" dirty="0" err="1"/>
              <a:t>deben</a:t>
            </a:r>
            <a:r>
              <a:rPr lang="en-US" sz="2800" dirty="0"/>
              <a:t> </a:t>
            </a:r>
            <a:r>
              <a:rPr lang="en-US" sz="2800" dirty="0" err="1"/>
              <a:t>esperar</a:t>
            </a:r>
            <a:r>
              <a:rPr lang="en-US" sz="2800" dirty="0"/>
              <a:t> hasta que </a:t>
            </a:r>
            <a:r>
              <a:rPr lang="en-US" sz="2800" dirty="0" err="1"/>
              <a:t>llegue</a:t>
            </a:r>
            <a:r>
              <a:rPr lang="en-US" sz="2800" dirty="0"/>
              <a:t> un abogado de la </a:t>
            </a:r>
            <a:r>
              <a:rPr lang="en-US" sz="2800" dirty="0" err="1"/>
              <a:t>escuela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940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4A3C8-0F70-AD45-B440-94F923A837C3}"/>
              </a:ext>
            </a:extLst>
          </p:cNvPr>
          <p:cNvSpPr txBox="1"/>
          <p:nvPr/>
        </p:nvSpPr>
        <p:spPr>
          <a:xfrm>
            <a:off x="1313935" y="420130"/>
            <a:ext cx="9564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This presentation should not be considered legal advice</a:t>
            </a:r>
          </a:p>
          <a:p>
            <a:pPr algn="ctr"/>
            <a:endParaRPr lang="en-US" sz="4400" dirty="0"/>
          </a:p>
          <a:p>
            <a:pPr algn="ctr"/>
            <a:r>
              <a:rPr lang="en-US" dirty="0"/>
              <a:t>Before applying for any type of immigration benefit, you should contact a licensed immigration attorney or speak to a DOJ accredited representative</a:t>
            </a:r>
          </a:p>
        </p:txBody>
      </p:sp>
      <p:pic>
        <p:nvPicPr>
          <p:cNvPr id="1026" name="Picture 2" descr="ACLU of Ohio Fellowship - Humanity in ...">
            <a:extLst>
              <a:ext uri="{FF2B5EF4-FFF2-40B4-BE49-F238E27FC236}">
                <a16:creationId xmlns:a16="http://schemas.microsoft.com/office/drawing/2014/main" id="{D666574A-6CAC-752A-291D-DF0CF916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8" y="3258737"/>
            <a:ext cx="463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Immigration Law Center ...">
            <a:extLst>
              <a:ext uri="{FF2B5EF4-FFF2-40B4-BE49-F238E27FC236}">
                <a16:creationId xmlns:a16="http://schemas.microsoft.com/office/drawing/2014/main" id="{FFEC4082-2313-1ED1-E7E9-413A525F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26" y="4648200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tholic Charities Diocese of Cleveland ...">
            <a:extLst>
              <a:ext uri="{FF2B5EF4-FFF2-40B4-BE49-F238E27FC236}">
                <a16:creationId xmlns:a16="http://schemas.microsoft.com/office/drawing/2014/main" id="{18ED96F0-4435-3838-0C45-63EF2087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30" y="3258737"/>
            <a:ext cx="4953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3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9C1FA-6983-46D8-EF86-FCD40116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84412-9937-0A11-92AC-68D6238E2E18}"/>
              </a:ext>
            </a:extLst>
          </p:cNvPr>
          <p:cNvSpPr/>
          <p:nvPr/>
        </p:nvSpPr>
        <p:spPr>
          <a:xfrm>
            <a:off x="239151" y="196948"/>
            <a:ext cx="11713698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SCHOOL/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aparece</a:t>
            </a:r>
            <a:r>
              <a:rPr lang="en-US" sz="3600" dirty="0"/>
              <a:t> ICE </a:t>
            </a:r>
            <a:r>
              <a:rPr lang="en-US" sz="3600" dirty="0" err="1"/>
              <a:t>en</a:t>
            </a:r>
            <a:r>
              <a:rPr lang="en-US" sz="3600" dirty="0"/>
              <a:t> las ESCUELAS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99196-6F36-ABB3-2578-E8C59DFCEA80}"/>
              </a:ext>
            </a:extLst>
          </p:cNvPr>
          <p:cNvSpPr txBox="1"/>
          <p:nvPr/>
        </p:nvSpPr>
        <p:spPr>
          <a:xfrm>
            <a:off x="239151" y="2069204"/>
            <a:ext cx="5800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School administrators should ask to see a </a:t>
            </a:r>
            <a:r>
              <a:rPr lang="en-US" sz="2800" b="1" dirty="0"/>
              <a:t>JUDICIAL warrant </a:t>
            </a:r>
            <a:r>
              <a:rPr lang="en-US" sz="2800" dirty="0"/>
              <a:t>(not an ICE detainer) before allowing ICE agents inside. 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Should ICE agents show up outside a school building, (trained) school administrators can tell students that they don’t have to talk to the agents.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86972-05D0-6EB9-504D-0FDF5E390751}"/>
              </a:ext>
            </a:extLst>
          </p:cNvPr>
          <p:cNvSpPr txBox="1"/>
          <p:nvPr/>
        </p:nvSpPr>
        <p:spPr>
          <a:xfrm>
            <a:off x="6152273" y="2069203"/>
            <a:ext cx="5800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Los </a:t>
            </a:r>
            <a:r>
              <a:rPr lang="en-US" sz="2800" dirty="0" err="1"/>
              <a:t>administradores</a:t>
            </a:r>
            <a:r>
              <a:rPr lang="en-US" sz="2800" dirty="0"/>
              <a:t> </a:t>
            </a:r>
            <a:r>
              <a:rPr lang="en-US" sz="2800" dirty="0" err="1"/>
              <a:t>deben</a:t>
            </a:r>
            <a:r>
              <a:rPr lang="en-US" sz="2800" dirty="0"/>
              <a:t> solicitor un </a:t>
            </a:r>
            <a:r>
              <a:rPr lang="en-US" sz="2800" b="1" dirty="0"/>
              <a:t>ORDEN JUDICIAL</a:t>
            </a:r>
            <a:r>
              <a:rPr lang="en-US" sz="2800" dirty="0"/>
              <a:t> antes de </a:t>
            </a:r>
            <a:r>
              <a:rPr lang="en-US" sz="2800" dirty="0" err="1"/>
              <a:t>dejar</a:t>
            </a:r>
            <a:r>
              <a:rPr lang="en-US" sz="2800" dirty="0"/>
              <a:t> </a:t>
            </a:r>
            <a:r>
              <a:rPr lang="en-US" sz="2800" dirty="0" err="1"/>
              <a:t>entrar</a:t>
            </a:r>
            <a:r>
              <a:rPr lang="en-US" sz="2800" dirty="0"/>
              <a:t> un </a:t>
            </a:r>
            <a:r>
              <a:rPr lang="en-US" sz="2800" dirty="0" err="1"/>
              <a:t>agente</a:t>
            </a:r>
            <a:r>
              <a:rPr lang="en-US" sz="2800" dirty="0"/>
              <a:t> de ICE.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Si </a:t>
            </a:r>
            <a:r>
              <a:rPr lang="en-US" sz="2800" dirty="0" err="1"/>
              <a:t>aparece</a:t>
            </a:r>
            <a:r>
              <a:rPr lang="en-US" sz="2800" dirty="0"/>
              <a:t> ICE </a:t>
            </a:r>
            <a:r>
              <a:rPr lang="en-US" sz="2800" dirty="0" err="1"/>
              <a:t>en</a:t>
            </a:r>
            <a:r>
              <a:rPr lang="en-US" sz="2800" dirty="0"/>
              <a:t> las </a:t>
            </a:r>
            <a:r>
              <a:rPr lang="en-US" sz="2800" dirty="0" err="1"/>
              <a:t>afueras</a:t>
            </a:r>
            <a:r>
              <a:rPr lang="en-US" sz="2800" dirty="0"/>
              <a:t> de la </a:t>
            </a:r>
            <a:r>
              <a:rPr lang="en-US" sz="2800" dirty="0" err="1"/>
              <a:t>escuela</a:t>
            </a:r>
            <a:r>
              <a:rPr lang="en-US" sz="2800" dirty="0"/>
              <a:t>, un </a:t>
            </a:r>
            <a:r>
              <a:rPr lang="en-US" sz="2800" dirty="0" err="1"/>
              <a:t>administrador</a:t>
            </a:r>
            <a:r>
              <a:rPr lang="en-US" sz="2800" dirty="0"/>
              <a:t> de la </a:t>
            </a:r>
            <a:r>
              <a:rPr lang="en-US" sz="2800" dirty="0" err="1"/>
              <a:t>escuela</a:t>
            </a:r>
            <a:r>
              <a:rPr lang="en-US" sz="2800" dirty="0"/>
              <a:t> (</a:t>
            </a:r>
            <a:r>
              <a:rPr lang="en-US" sz="2800" dirty="0" err="1"/>
              <a:t>entrenado</a:t>
            </a:r>
            <a:r>
              <a:rPr lang="en-US" sz="2800" dirty="0"/>
              <a:t>) </a:t>
            </a:r>
            <a:r>
              <a:rPr lang="en-US" sz="2800" dirty="0" err="1"/>
              <a:t>deben</a:t>
            </a:r>
            <a:r>
              <a:rPr lang="en-US" sz="2800" dirty="0"/>
              <a:t> </a:t>
            </a:r>
            <a:r>
              <a:rPr lang="en-US" sz="2800" dirty="0" err="1"/>
              <a:t>avisar</a:t>
            </a:r>
            <a:r>
              <a:rPr lang="en-US" sz="2800" dirty="0"/>
              <a:t> a </a:t>
            </a:r>
            <a:r>
              <a:rPr lang="en-US" sz="2800" dirty="0" err="1"/>
              <a:t>los</a:t>
            </a:r>
            <a:r>
              <a:rPr lang="en-US" sz="2800" dirty="0"/>
              <a:t> que </a:t>
            </a:r>
            <a:r>
              <a:rPr lang="en-US" sz="2800" dirty="0" err="1"/>
              <a:t>entran</a:t>
            </a:r>
            <a:r>
              <a:rPr lang="en-US" sz="2800" dirty="0"/>
              <a:t> que </a:t>
            </a:r>
            <a:r>
              <a:rPr lang="en-US" sz="2800" dirty="0" err="1"/>
              <a:t>puedan</a:t>
            </a:r>
            <a:r>
              <a:rPr lang="en-US" sz="2800" dirty="0"/>
              <a:t> </a:t>
            </a:r>
            <a:r>
              <a:rPr lang="en-US" sz="2800" dirty="0" err="1"/>
              <a:t>guardar</a:t>
            </a:r>
            <a:r>
              <a:rPr lang="en-US" sz="2800" dirty="0"/>
              <a:t> </a:t>
            </a:r>
            <a:r>
              <a:rPr lang="en-US" sz="2800" dirty="0" err="1"/>
              <a:t>silencio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41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CA456-1693-380D-8C07-37F04562D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42364-B46A-A3A0-2005-DD6B4AD45977}"/>
              </a:ext>
            </a:extLst>
          </p:cNvPr>
          <p:cNvSpPr/>
          <p:nvPr/>
        </p:nvSpPr>
        <p:spPr>
          <a:xfrm>
            <a:off x="239151" y="196948"/>
            <a:ext cx="11713698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SCHOOL/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aparece</a:t>
            </a:r>
            <a:r>
              <a:rPr lang="en-US" sz="3600" dirty="0"/>
              <a:t> ICE </a:t>
            </a:r>
            <a:r>
              <a:rPr lang="en-US" sz="3600" dirty="0" err="1"/>
              <a:t>en</a:t>
            </a:r>
            <a:r>
              <a:rPr lang="en-US" sz="3600" dirty="0"/>
              <a:t> las ESCUELAS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BF677-528C-9F92-0AF0-BD08A2AEB073}"/>
              </a:ext>
            </a:extLst>
          </p:cNvPr>
          <p:cNvSpPr txBox="1"/>
          <p:nvPr/>
        </p:nvSpPr>
        <p:spPr>
          <a:xfrm>
            <a:off x="239151" y="2736502"/>
            <a:ext cx="5800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Any parents/guardians impacted by such a visit should be notified immediately.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A5489-BD72-1299-BD6F-53DA2BED7E2D}"/>
              </a:ext>
            </a:extLst>
          </p:cNvPr>
          <p:cNvSpPr txBox="1"/>
          <p:nvPr/>
        </p:nvSpPr>
        <p:spPr>
          <a:xfrm>
            <a:off x="6152273" y="2736501"/>
            <a:ext cx="5800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escuela</a:t>
            </a:r>
            <a:r>
              <a:rPr lang="en-US" sz="2800" dirty="0"/>
              <a:t> </a:t>
            </a:r>
            <a:r>
              <a:rPr lang="en-US" sz="2800" dirty="0" err="1"/>
              <a:t>debe</a:t>
            </a:r>
            <a:r>
              <a:rPr lang="en-US" sz="2800" dirty="0"/>
              <a:t> </a:t>
            </a:r>
            <a:r>
              <a:rPr lang="en-US" sz="2800" dirty="0" err="1"/>
              <a:t>contactar</a:t>
            </a:r>
            <a:r>
              <a:rPr lang="en-US" sz="2800" dirty="0"/>
              <a:t> </a:t>
            </a:r>
            <a:r>
              <a:rPr lang="en-US" sz="2800" dirty="0" err="1"/>
              <a:t>inmediatamente</a:t>
            </a:r>
            <a:r>
              <a:rPr lang="en-US" sz="2800" dirty="0"/>
              <a:t> a </a:t>
            </a:r>
            <a:r>
              <a:rPr lang="en-US" sz="2800" dirty="0" err="1"/>
              <a:t>los</a:t>
            </a:r>
            <a:r>
              <a:rPr lang="en-US" sz="2800" dirty="0"/>
              <a:t> padres que </a:t>
            </a:r>
            <a:r>
              <a:rPr lang="en-US" sz="2800" dirty="0" err="1"/>
              <a:t>estén</a:t>
            </a:r>
            <a:r>
              <a:rPr lang="en-US" sz="2800" dirty="0"/>
              <a:t> </a:t>
            </a:r>
            <a:r>
              <a:rPr lang="en-US" sz="2800" dirty="0" err="1"/>
              <a:t>impactados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8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Oberlin College على X: &quot;The wait is over, and we're thrilled to welcome  students back to campus! Our first-years just began moving in Sunday, and  we will have our returning students back">
            <a:extLst>
              <a:ext uri="{FF2B5EF4-FFF2-40B4-BE49-F238E27FC236}">
                <a16:creationId xmlns:a16="http://schemas.microsoft.com/office/drawing/2014/main" id="{B501C95E-3E13-09A8-778F-EA1B7026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364A67-3A48-8DD5-257A-53DACDA8D7E6}"/>
              </a:ext>
            </a:extLst>
          </p:cNvPr>
          <p:cNvSpPr/>
          <p:nvPr/>
        </p:nvSpPr>
        <p:spPr>
          <a:xfrm>
            <a:off x="7465256" y="0"/>
            <a:ext cx="4726744" cy="22565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OBERLIN COLLEGE/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llega</a:t>
            </a:r>
            <a:r>
              <a:rPr lang="en-US" sz="3600" dirty="0"/>
              <a:t> a OBERLIN COLLEGE</a:t>
            </a:r>
          </a:p>
        </p:txBody>
      </p:sp>
    </p:spTree>
    <p:extLst>
      <p:ext uri="{BB962C8B-B14F-4D97-AF65-F5344CB8AC3E}">
        <p14:creationId xmlns:p14="http://schemas.microsoft.com/office/powerpoint/2010/main" val="259503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62C00-BB54-7964-A0B1-170D14BEB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83C12-C1D4-EF49-641E-50C245CB1E9A}"/>
              </a:ext>
            </a:extLst>
          </p:cNvPr>
          <p:cNvSpPr/>
          <p:nvPr/>
        </p:nvSpPr>
        <p:spPr>
          <a:xfrm>
            <a:off x="239151" y="196948"/>
            <a:ext cx="11713698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the College/</a:t>
            </a:r>
          </a:p>
          <a:p>
            <a:pPr algn="ctr"/>
            <a:r>
              <a:rPr lang="en-US" sz="3600" dirty="0"/>
              <a:t>En Oberlin College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6575F-32F3-DC2C-E9A5-AEDD6BBAAA41}"/>
              </a:ext>
            </a:extLst>
          </p:cNvPr>
          <p:cNvSpPr txBox="1"/>
          <p:nvPr/>
        </p:nvSpPr>
        <p:spPr>
          <a:xfrm>
            <a:off x="133190" y="1918197"/>
            <a:ext cx="6385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Appropriate College admin (General Counsel, Chief of Staff, etc.) should be notified if ICE agents are on campus.</a:t>
            </a:r>
            <a:br>
              <a:rPr lang="en-US" sz="3200" dirty="0"/>
            </a:b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Appropriate College admin should ask to see a JUDICIAL warrant before allowing ICE to remain on campus.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8BC14-3552-DF78-9287-12703A316154}"/>
              </a:ext>
            </a:extLst>
          </p:cNvPr>
          <p:cNvSpPr txBox="1"/>
          <p:nvPr/>
        </p:nvSpPr>
        <p:spPr>
          <a:xfrm>
            <a:off x="6297567" y="1918196"/>
            <a:ext cx="5869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Si ICE </a:t>
            </a:r>
            <a:r>
              <a:rPr lang="en-US" sz="3200" dirty="0" err="1"/>
              <a:t>aparesca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universidad</a:t>
            </a:r>
            <a:r>
              <a:rPr lang="en-US" sz="3200" dirty="0"/>
              <a:t>,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oficials</a:t>
            </a:r>
            <a:r>
              <a:rPr lang="en-US" sz="3200" dirty="0"/>
              <a:t> </a:t>
            </a:r>
            <a:r>
              <a:rPr lang="en-US" sz="3200" dirty="0" err="1"/>
              <a:t>apropiados</a:t>
            </a:r>
            <a:r>
              <a:rPr lang="en-US" sz="3200" dirty="0"/>
              <a:t> </a:t>
            </a:r>
            <a:r>
              <a:rPr lang="en-US" sz="3200" dirty="0" err="1"/>
              <a:t>deben</a:t>
            </a:r>
            <a:r>
              <a:rPr lang="en-US" sz="3200" dirty="0"/>
              <a:t> ser </a:t>
            </a:r>
            <a:r>
              <a:rPr lang="en-US" sz="3200" dirty="0" err="1"/>
              <a:t>notificados</a:t>
            </a:r>
            <a:r>
              <a:rPr lang="en-US" sz="3200" dirty="0"/>
              <a:t> </a:t>
            </a:r>
            <a:r>
              <a:rPr lang="en-US" sz="3200" dirty="0" err="1"/>
              <a:t>inmediatamente</a:t>
            </a:r>
            <a:r>
              <a:rPr lang="en-US" sz="3200" dirty="0"/>
              <a:t>.</a:t>
            </a:r>
            <a:br>
              <a:rPr lang="en-US" sz="3200" dirty="0"/>
            </a:b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Deben </a:t>
            </a:r>
            <a:r>
              <a:rPr lang="en-US" sz="3200" dirty="0" err="1"/>
              <a:t>pedir</a:t>
            </a:r>
            <a:r>
              <a:rPr lang="en-US" sz="3200" dirty="0"/>
              <a:t> </a:t>
            </a:r>
            <a:r>
              <a:rPr lang="en-US" sz="3200" dirty="0" err="1"/>
              <a:t>ver</a:t>
            </a:r>
            <a:r>
              <a:rPr lang="en-US" sz="3200" dirty="0"/>
              <a:t> un ORDEN JUDICIAL antes de </a:t>
            </a:r>
            <a:r>
              <a:rPr lang="en-US" sz="3200" dirty="0" err="1"/>
              <a:t>permitir</a:t>
            </a:r>
            <a:r>
              <a:rPr lang="en-US" sz="3200" dirty="0"/>
              <a:t> que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agentes</a:t>
            </a:r>
            <a:r>
              <a:rPr lang="en-US" sz="3200" dirty="0"/>
              <a:t> </a:t>
            </a:r>
            <a:r>
              <a:rPr lang="en-US" sz="3200" dirty="0" err="1"/>
              <a:t>quedan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espacio</a:t>
            </a:r>
            <a:r>
              <a:rPr lang="en-US" sz="3200" dirty="0"/>
              <a:t> </a:t>
            </a:r>
            <a:r>
              <a:rPr lang="en-US" sz="3200" dirty="0" err="1"/>
              <a:t>universitario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546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C9F06-2A3B-387B-63F3-6D3CA1B83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4FA5E-6E3D-FF0C-DAF7-C0E0FF5D048A}"/>
              </a:ext>
            </a:extLst>
          </p:cNvPr>
          <p:cNvSpPr/>
          <p:nvPr/>
        </p:nvSpPr>
        <p:spPr>
          <a:xfrm>
            <a:off x="239151" y="196948"/>
            <a:ext cx="11713698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the College/</a:t>
            </a:r>
          </a:p>
          <a:p>
            <a:pPr algn="ctr"/>
            <a:r>
              <a:rPr lang="en-US" sz="3600" dirty="0"/>
              <a:t>En Oberlin College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695AA-470E-67D7-3E85-E526DA046C8B}"/>
              </a:ext>
            </a:extLst>
          </p:cNvPr>
          <p:cNvSpPr txBox="1"/>
          <p:nvPr/>
        </p:nvSpPr>
        <p:spPr>
          <a:xfrm>
            <a:off x="0" y="1801911"/>
            <a:ext cx="6486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Campus admin should remain with any agent who lacks a JUDICIAL warrant.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Campus admin should inform students/employees of their right to remain silent if questioned.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college should inform students if ICE on campus.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F5A91-4F6D-1BF4-D562-DFAB384915F5}"/>
              </a:ext>
            </a:extLst>
          </p:cNvPr>
          <p:cNvSpPr txBox="1"/>
          <p:nvPr/>
        </p:nvSpPr>
        <p:spPr>
          <a:xfrm>
            <a:off x="6099175" y="1801911"/>
            <a:ext cx="59716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Oficiales</a:t>
            </a:r>
            <a:r>
              <a:rPr lang="en-US" sz="3200" dirty="0"/>
              <a:t> de la </a:t>
            </a:r>
            <a:r>
              <a:rPr lang="en-US" sz="3200" dirty="0" err="1"/>
              <a:t>uni</a:t>
            </a:r>
            <a:r>
              <a:rPr lang="en-US" sz="3200" dirty="0"/>
              <a:t> </a:t>
            </a:r>
            <a:r>
              <a:rPr lang="en-US" sz="3200" dirty="0" err="1"/>
              <a:t>deben</a:t>
            </a:r>
            <a:r>
              <a:rPr lang="en-US" sz="3200" dirty="0"/>
              <a:t> </a:t>
            </a:r>
            <a:r>
              <a:rPr lang="en-US" sz="3200" dirty="0" err="1"/>
              <a:t>quedarse</a:t>
            </a:r>
            <a:r>
              <a:rPr lang="en-US" sz="3200" dirty="0"/>
              <a:t> con </a:t>
            </a:r>
            <a:r>
              <a:rPr lang="en-US" sz="3200" dirty="0" err="1"/>
              <a:t>agentes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no </a:t>
            </a:r>
            <a:r>
              <a:rPr lang="en-US" sz="3200" dirty="0" err="1"/>
              <a:t>tienen</a:t>
            </a:r>
            <a:r>
              <a:rPr lang="en-US" sz="3200" dirty="0"/>
              <a:t> un ORDER JUDICIAL.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Oficiales</a:t>
            </a:r>
            <a:r>
              <a:rPr lang="en-US" sz="3200" dirty="0"/>
              <a:t> de la </a:t>
            </a:r>
            <a:r>
              <a:rPr lang="en-US" sz="3200" dirty="0" err="1"/>
              <a:t>uni</a:t>
            </a:r>
            <a:r>
              <a:rPr lang="en-US" sz="3200" dirty="0"/>
              <a:t> </a:t>
            </a:r>
            <a:r>
              <a:rPr lang="en-US" sz="3200" dirty="0" err="1"/>
              <a:t>deben</a:t>
            </a:r>
            <a:r>
              <a:rPr lang="en-US" sz="3200" dirty="0"/>
              <a:t> </a:t>
            </a:r>
            <a:r>
              <a:rPr lang="en-US" sz="3200" dirty="0" err="1"/>
              <a:t>informar</a:t>
            </a:r>
            <a:r>
              <a:rPr lang="en-US" sz="3200" dirty="0"/>
              <a:t> a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estudiantes</a:t>
            </a:r>
            <a:r>
              <a:rPr lang="en-US" sz="3200" dirty="0"/>
              <a:t>/ </a:t>
            </a:r>
            <a:r>
              <a:rPr lang="en-US" sz="3200" dirty="0" err="1"/>
              <a:t>empleados</a:t>
            </a:r>
            <a:r>
              <a:rPr lang="en-US" sz="3200" dirty="0"/>
              <a:t> de </a:t>
            </a:r>
            <a:r>
              <a:rPr lang="en-US" sz="3200" dirty="0" err="1"/>
              <a:t>su</a:t>
            </a:r>
            <a:r>
              <a:rPr lang="en-US" sz="3200" dirty="0"/>
              <a:t> derecho de </a:t>
            </a:r>
            <a:r>
              <a:rPr lang="en-US" sz="3200" dirty="0" err="1"/>
              <a:t>mantener</a:t>
            </a:r>
            <a:r>
              <a:rPr lang="en-US" sz="3200" dirty="0"/>
              <a:t> </a:t>
            </a:r>
            <a:r>
              <a:rPr lang="en-US" sz="3200" dirty="0" err="1"/>
              <a:t>silencio</a:t>
            </a:r>
            <a:r>
              <a:rPr lang="en-US" sz="32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Oficiales</a:t>
            </a:r>
            <a:r>
              <a:rPr lang="en-US" sz="3200" dirty="0"/>
              <a:t> </a:t>
            </a:r>
            <a:r>
              <a:rPr lang="en-US" sz="3200" dirty="0" err="1"/>
              <a:t>deben</a:t>
            </a:r>
            <a:r>
              <a:rPr lang="en-US" sz="3200" dirty="0"/>
              <a:t> </a:t>
            </a:r>
            <a:r>
              <a:rPr lang="en-US" sz="3200" dirty="0" err="1"/>
              <a:t>informar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estudiantes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ICE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presente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36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migrant communities fearful after hundreds arrested in what feds call  routine 'surge' | kgw.com">
            <a:extLst>
              <a:ext uri="{FF2B5EF4-FFF2-40B4-BE49-F238E27FC236}">
                <a16:creationId xmlns:a16="http://schemas.microsoft.com/office/drawing/2014/main" id="{C2CEF889-7A3F-4AFA-2511-C2D86F0C7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" r="9091" b="1691"/>
          <a:stretch/>
        </p:blipFill>
        <p:spPr bwMode="auto">
          <a:xfrm>
            <a:off x="19" y="-51306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3C7332-F343-42E8-4007-4397086131E7}"/>
              </a:ext>
            </a:extLst>
          </p:cNvPr>
          <p:cNvSpPr/>
          <p:nvPr/>
        </p:nvSpPr>
        <p:spPr>
          <a:xfrm>
            <a:off x="147190" y="3033478"/>
            <a:ext cx="9078562" cy="2387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Your rights in public spaces/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Sus derechos </a:t>
            </a:r>
            <a:r>
              <a:rPr lang="en-US" sz="6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lugares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públicos</a:t>
            </a:r>
            <a:endParaRPr lang="en-US" sz="6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1" name="Rectangle: Rounded Corners 1025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7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0BAA0D-1BAD-9AEE-E59F-D64497FC0563}"/>
              </a:ext>
            </a:extLst>
          </p:cNvPr>
          <p:cNvSpPr/>
          <p:nvPr/>
        </p:nvSpPr>
        <p:spPr>
          <a:xfrm>
            <a:off x="239151" y="196948"/>
            <a:ext cx="11713698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Your Rights in Public Spaces</a:t>
            </a:r>
          </a:p>
          <a:p>
            <a:pPr algn="ctr"/>
            <a:r>
              <a:rPr lang="en-US" sz="3600" dirty="0"/>
              <a:t>En </a:t>
            </a:r>
            <a:r>
              <a:rPr lang="en-US" sz="3600" dirty="0" err="1"/>
              <a:t>Espacios</a:t>
            </a:r>
            <a:r>
              <a:rPr lang="en-US" sz="3600" dirty="0"/>
              <a:t> </a:t>
            </a:r>
            <a:r>
              <a:rPr lang="en-US" sz="3600" dirty="0" err="1"/>
              <a:t>Públicos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48A42-72AF-2655-6FBC-F7301C8C15DA}"/>
              </a:ext>
            </a:extLst>
          </p:cNvPr>
          <p:cNvSpPr txBox="1"/>
          <p:nvPr/>
        </p:nvSpPr>
        <p:spPr>
          <a:xfrm>
            <a:off x="239151" y="1841242"/>
            <a:ext cx="58568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In Ohio, if the police suspect that you have committed a crime, you have to give your NAME, ADDRESS, and DATE OF BIRTH. </a:t>
            </a:r>
            <a:r>
              <a:rPr lang="en-US" sz="2800" b="1" dirty="0"/>
              <a:t>NOTHING ELSE</a:t>
            </a:r>
            <a:r>
              <a:rPr lang="en-US" sz="28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You can remain silent: Be sure to say: “I am exercising my right to remain silent” (or show a “Know Your Rights” card).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You can ask: “Am I free to go?” and, if so, walk away </a:t>
            </a:r>
            <a:r>
              <a:rPr lang="en-US" sz="2800" b="1" dirty="0"/>
              <a:t>SLOWLY</a:t>
            </a:r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E7B2F-6D7E-76FB-C2E5-F5F739EB8C51}"/>
              </a:ext>
            </a:extLst>
          </p:cNvPr>
          <p:cNvSpPr txBox="1"/>
          <p:nvPr/>
        </p:nvSpPr>
        <p:spPr>
          <a:xfrm>
            <a:off x="6096000" y="1684090"/>
            <a:ext cx="58568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En Ohio, </a:t>
            </a:r>
            <a:r>
              <a:rPr lang="en-US" sz="2800" dirty="0" err="1"/>
              <a:t>si</a:t>
            </a:r>
            <a:r>
              <a:rPr lang="en-US" sz="2800" dirty="0"/>
              <a:t> la </a:t>
            </a:r>
            <a:r>
              <a:rPr lang="en-US" sz="2800" dirty="0" err="1"/>
              <a:t>policía</a:t>
            </a:r>
            <a:r>
              <a:rPr lang="en-US" sz="2800" dirty="0"/>
              <a:t> </a:t>
            </a:r>
            <a:r>
              <a:rPr lang="en-US" sz="2800" dirty="0" err="1"/>
              <a:t>sospecha</a:t>
            </a:r>
            <a:r>
              <a:rPr lang="en-US" sz="2800" dirty="0"/>
              <a:t> que </a:t>
            </a:r>
            <a:r>
              <a:rPr lang="en-US" sz="2800" dirty="0" err="1"/>
              <a:t>hayas</a:t>
            </a:r>
            <a:r>
              <a:rPr lang="en-US" sz="2800" dirty="0"/>
              <a:t> </a:t>
            </a:r>
            <a:r>
              <a:rPr lang="en-US" sz="2800" dirty="0" err="1"/>
              <a:t>comitado</a:t>
            </a:r>
            <a:r>
              <a:rPr lang="en-US" sz="2800" dirty="0"/>
              <a:t> un </a:t>
            </a:r>
            <a:r>
              <a:rPr lang="en-US" sz="2800" dirty="0" err="1"/>
              <a:t>crimen</a:t>
            </a:r>
            <a:r>
              <a:rPr lang="en-US" sz="2800" dirty="0"/>
              <a:t>, </a:t>
            </a:r>
            <a:r>
              <a:rPr lang="en-US" sz="2800" dirty="0" err="1"/>
              <a:t>tiene</a:t>
            </a:r>
            <a:r>
              <a:rPr lang="en-US" sz="2800" dirty="0"/>
              <a:t> que </a:t>
            </a:r>
            <a:r>
              <a:rPr lang="en-US" sz="2800" dirty="0" err="1"/>
              <a:t>dar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NOMBRE, DIRECCION, Y FECHA DE NACIMIENTO, </a:t>
            </a:r>
            <a:r>
              <a:rPr lang="en-US" sz="2800" b="1" dirty="0"/>
              <a:t>nada </a:t>
            </a:r>
            <a:r>
              <a:rPr lang="en-US" sz="2800" b="1" dirty="0" err="1"/>
              <a:t>más</a:t>
            </a:r>
            <a:r>
              <a:rPr lang="en-US" sz="28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guardar</a:t>
            </a:r>
            <a:r>
              <a:rPr lang="en-US" sz="2800" dirty="0"/>
              <a:t> </a:t>
            </a:r>
            <a:r>
              <a:rPr lang="en-US" sz="2800" dirty="0" err="1"/>
              <a:t>silencio</a:t>
            </a:r>
            <a:r>
              <a:rPr lang="en-US" sz="2800" dirty="0"/>
              <a:t>, </a:t>
            </a:r>
            <a:r>
              <a:rPr lang="en-US" sz="2800" dirty="0" err="1"/>
              <a:t>diciendo</a:t>
            </a:r>
            <a:r>
              <a:rPr lang="en-US" sz="2800" dirty="0"/>
              <a:t> que “I am exercising my right to remain silent” (o dales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tarjeta</a:t>
            </a:r>
            <a:r>
              <a:rPr lang="en-US" sz="2800" dirty="0"/>
              <a:t> “Know Your Rights”).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preguntar</a:t>
            </a:r>
            <a:r>
              <a:rPr lang="en-US" sz="2800" dirty="0"/>
              <a:t>: “</a:t>
            </a:r>
            <a:r>
              <a:rPr lang="en-US" sz="2800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¿</a:t>
            </a:r>
            <a:r>
              <a:rPr lang="en-US" sz="2800" dirty="0" err="1"/>
              <a:t>Puedo</a:t>
            </a:r>
            <a:r>
              <a:rPr lang="en-US" sz="2800" dirty="0"/>
              <a:t> </a:t>
            </a:r>
            <a:r>
              <a:rPr lang="en-US" sz="2800" dirty="0" err="1"/>
              <a:t>salir</a:t>
            </a:r>
            <a:r>
              <a:rPr lang="en-US" sz="2800" dirty="0"/>
              <a:t>?” y </a:t>
            </a:r>
            <a:r>
              <a:rPr lang="en-US" sz="2800" dirty="0" err="1"/>
              <a:t>salga</a:t>
            </a:r>
            <a:r>
              <a:rPr lang="en-US" sz="2800" dirty="0"/>
              <a:t> </a:t>
            </a:r>
            <a:r>
              <a:rPr lang="en-US" sz="2800" b="1" dirty="0"/>
              <a:t>DESPACIO</a:t>
            </a:r>
            <a:r>
              <a:rPr lang="en-US" sz="2800" dirty="0"/>
              <a:t> con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permiso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14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AE9FE-A209-1579-CA85-D046B9349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F19516-B162-8B7A-327C-F8CDD7B256F6}"/>
              </a:ext>
            </a:extLst>
          </p:cNvPr>
          <p:cNvSpPr/>
          <p:nvPr/>
        </p:nvSpPr>
        <p:spPr>
          <a:xfrm>
            <a:off x="239151" y="196948"/>
            <a:ext cx="11713698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Your Rights in Public Spaces</a:t>
            </a:r>
          </a:p>
          <a:p>
            <a:pPr algn="ctr"/>
            <a:r>
              <a:rPr lang="en-US" sz="3600" dirty="0"/>
              <a:t>En </a:t>
            </a:r>
            <a:r>
              <a:rPr lang="en-US" sz="3600" dirty="0" err="1"/>
              <a:t>Espacios</a:t>
            </a:r>
            <a:r>
              <a:rPr lang="en-US" sz="3600" dirty="0"/>
              <a:t> </a:t>
            </a:r>
            <a:r>
              <a:rPr lang="en-US" sz="3600" dirty="0" err="1"/>
              <a:t>Públicos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A6A7C-614D-36CE-6906-596B1CFFBA58}"/>
              </a:ext>
            </a:extLst>
          </p:cNvPr>
          <p:cNvSpPr txBox="1"/>
          <p:nvPr/>
        </p:nvSpPr>
        <p:spPr>
          <a:xfrm>
            <a:off x="239151" y="1841242"/>
            <a:ext cx="5601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NOT: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 any non-US identification (e.g. passport)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Lie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3200" dirty="0"/>
              <a:t>If searched, say: “I do not consent to this search!”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1B57F-19AA-2367-BFB8-AD66311621F0}"/>
              </a:ext>
            </a:extLst>
          </p:cNvPr>
          <p:cNvSpPr txBox="1"/>
          <p:nvPr/>
        </p:nvSpPr>
        <p:spPr>
          <a:xfrm>
            <a:off x="6096000" y="1843852"/>
            <a:ext cx="5732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Corre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Muestra</a:t>
            </a:r>
            <a:r>
              <a:rPr lang="en-US" sz="3200" dirty="0"/>
              <a:t> </a:t>
            </a:r>
            <a:r>
              <a:rPr lang="en-US" sz="3200" dirty="0" err="1"/>
              <a:t>identificación</a:t>
            </a:r>
            <a:r>
              <a:rPr lang="en-US" sz="3200" dirty="0"/>
              <a:t> (</a:t>
            </a:r>
            <a:r>
              <a:rPr lang="en-US" sz="3200" dirty="0" err="1"/>
              <a:t>como</a:t>
            </a:r>
            <a:r>
              <a:rPr lang="en-US" sz="3200" dirty="0"/>
              <a:t> un </a:t>
            </a:r>
            <a:r>
              <a:rPr lang="en-US" sz="3200" dirty="0" err="1"/>
              <a:t>pasaporte</a:t>
            </a:r>
            <a:r>
              <a:rPr lang="en-US" sz="3200" dirty="0"/>
              <a:t>) de un </a:t>
            </a:r>
            <a:r>
              <a:rPr lang="en-US" sz="3200" dirty="0" err="1"/>
              <a:t>país</a:t>
            </a:r>
            <a:r>
              <a:rPr lang="en-US" sz="3200" dirty="0"/>
              <a:t> </a:t>
            </a:r>
            <a:r>
              <a:rPr lang="en-US" sz="3200" dirty="0" err="1"/>
              <a:t>extranjero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Miente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/>
            <a:r>
              <a:rPr lang="en-US" sz="3200" dirty="0"/>
              <a:t>Si le </a:t>
            </a:r>
            <a:r>
              <a:rPr lang="en-US" sz="3200" dirty="0" err="1"/>
              <a:t>cachea</a:t>
            </a:r>
            <a:r>
              <a:rPr lang="en-US" sz="3200" dirty="0"/>
              <a:t>, </a:t>
            </a:r>
            <a:r>
              <a:rPr lang="en-US" sz="3200" dirty="0" err="1"/>
              <a:t>diga</a:t>
            </a:r>
            <a:r>
              <a:rPr lang="en-US" sz="3200" dirty="0"/>
              <a:t>: “I do not consent to this search!”</a:t>
            </a:r>
          </a:p>
        </p:txBody>
      </p:sp>
    </p:spTree>
    <p:extLst>
      <p:ext uri="{BB962C8B-B14F-4D97-AF65-F5344CB8AC3E}">
        <p14:creationId xmlns:p14="http://schemas.microsoft.com/office/powerpoint/2010/main" val="2948928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The Law Office of Zayed Al-Sayyed | Does a Cop Have to Tell You Why They Pulled You Over in Arizona?">
            <a:extLst>
              <a:ext uri="{FF2B5EF4-FFF2-40B4-BE49-F238E27FC236}">
                <a16:creationId xmlns:a16="http://schemas.microsoft.com/office/drawing/2014/main" id="{32D1428F-BD2C-FBC1-D7FF-031B796F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b="1030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F32560-2773-3E22-62C1-E707D8293854}"/>
              </a:ext>
            </a:extLst>
          </p:cNvPr>
          <p:cNvSpPr/>
          <p:nvPr/>
        </p:nvSpPr>
        <p:spPr>
          <a:xfrm>
            <a:off x="7465256" y="0"/>
            <a:ext cx="4726744" cy="2286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Your rights in a CAR: As a driver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está</a:t>
            </a:r>
            <a:r>
              <a:rPr lang="en-US" sz="3600" dirty="0"/>
              <a:t> </a:t>
            </a:r>
            <a:r>
              <a:rPr lang="en-US" sz="3600" dirty="0" err="1"/>
              <a:t>manejando</a:t>
            </a:r>
            <a:r>
              <a:rPr lang="en-US" sz="3600" dirty="0"/>
              <a:t> un CARRO</a:t>
            </a:r>
          </a:p>
        </p:txBody>
      </p:sp>
    </p:spTree>
    <p:extLst>
      <p:ext uri="{BB962C8B-B14F-4D97-AF65-F5344CB8AC3E}">
        <p14:creationId xmlns:p14="http://schemas.microsoft.com/office/powerpoint/2010/main" val="275362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0CC3F-C10E-862F-BCAF-FA6BAB397852}"/>
              </a:ext>
            </a:extLst>
          </p:cNvPr>
          <p:cNvSpPr/>
          <p:nvPr/>
        </p:nvSpPr>
        <p:spPr>
          <a:xfrm>
            <a:off x="661181" y="211696"/>
            <a:ext cx="10916529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Your rights in a CAR: As a Driver/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está</a:t>
            </a:r>
            <a:r>
              <a:rPr lang="en-US" sz="3600" dirty="0"/>
              <a:t> </a:t>
            </a:r>
            <a:r>
              <a:rPr lang="en-US" sz="3600" dirty="0" err="1"/>
              <a:t>manejando</a:t>
            </a:r>
            <a:r>
              <a:rPr lang="en-US" sz="3600" dirty="0"/>
              <a:t> un CARRO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D272D-8E33-0419-0B50-A3C51068F627}"/>
              </a:ext>
            </a:extLst>
          </p:cNvPr>
          <p:cNvSpPr txBox="1"/>
          <p:nvPr/>
        </p:nvSpPr>
        <p:spPr>
          <a:xfrm>
            <a:off x="661181" y="1885068"/>
            <a:ext cx="5651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must provide license, registration, and 	proof of insurance;</a:t>
            </a:r>
          </a:p>
          <a:p>
            <a:br>
              <a:rPr lang="en-US" sz="2800" dirty="0"/>
            </a:br>
            <a:r>
              <a:rPr lang="en-US" sz="2800" dirty="0"/>
              <a:t>You have the right to remain silent;</a:t>
            </a:r>
          </a:p>
          <a:p>
            <a:br>
              <a:rPr lang="en-US" sz="2800" dirty="0"/>
            </a:br>
            <a:r>
              <a:rPr lang="en-US" sz="2800" dirty="0"/>
              <a:t>Do not lie or provide false documentation;</a:t>
            </a:r>
          </a:p>
          <a:p>
            <a:br>
              <a:rPr lang="en-US" sz="2800" dirty="0"/>
            </a:br>
            <a:r>
              <a:rPr lang="en-US" sz="2800" dirty="0"/>
              <a:t>If you or your car is searched, say, “I do not consent to this search.”</a:t>
            </a:r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40872-A47A-E92D-1BD7-994FAAA5F4BD}"/>
              </a:ext>
            </a:extLst>
          </p:cNvPr>
          <p:cNvSpPr txBox="1"/>
          <p:nvPr/>
        </p:nvSpPr>
        <p:spPr>
          <a:xfrm>
            <a:off x="6312310" y="1885068"/>
            <a:ext cx="58796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Tiene que </a:t>
            </a:r>
            <a:r>
              <a:rPr lang="en-US" sz="2800" dirty="0" err="1"/>
              <a:t>mostrar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licencia</a:t>
            </a:r>
            <a:r>
              <a:rPr lang="en-US" sz="2800" dirty="0"/>
              <a:t> de conducer,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registro</a:t>
            </a:r>
            <a:r>
              <a:rPr lang="en-US" sz="2800" dirty="0"/>
              <a:t> del </a:t>
            </a:r>
            <a:r>
              <a:rPr lang="en-US" sz="2800" dirty="0" err="1"/>
              <a:t>carro</a:t>
            </a:r>
            <a:r>
              <a:rPr lang="en-US" sz="2800" dirty="0"/>
              <a:t>, y </a:t>
            </a:r>
            <a:r>
              <a:rPr lang="en-US" sz="2800" dirty="0" err="1"/>
              <a:t>prueba</a:t>
            </a:r>
            <a:r>
              <a:rPr lang="en-US" sz="2800" dirty="0"/>
              <a:t> de </a:t>
            </a:r>
            <a:r>
              <a:rPr lang="en-US" sz="2800" dirty="0" err="1"/>
              <a:t>seguridad</a:t>
            </a:r>
            <a:endParaRPr lang="en-US" sz="2800" dirty="0"/>
          </a:p>
          <a:p>
            <a:br>
              <a:rPr lang="en-US" sz="2800" dirty="0"/>
            </a:br>
            <a:r>
              <a:rPr lang="en-US" sz="2800" dirty="0"/>
              <a:t>Tiene </a:t>
            </a:r>
            <a:r>
              <a:rPr lang="en-US" sz="2800" dirty="0" err="1"/>
              <a:t>el</a:t>
            </a:r>
            <a:r>
              <a:rPr lang="en-US" sz="2800" dirty="0"/>
              <a:t> derecho de </a:t>
            </a:r>
            <a:r>
              <a:rPr lang="en-US" sz="2800" dirty="0" err="1"/>
              <a:t>guardar</a:t>
            </a:r>
            <a:r>
              <a:rPr lang="en-US" sz="2800" dirty="0"/>
              <a:t> </a:t>
            </a:r>
            <a:r>
              <a:rPr lang="en-US" sz="2800" dirty="0" err="1"/>
              <a:t>silencio</a:t>
            </a:r>
            <a:r>
              <a:rPr lang="en-US" sz="2800" dirty="0"/>
              <a:t>;</a:t>
            </a:r>
          </a:p>
          <a:p>
            <a:br>
              <a:rPr lang="en-US" sz="2800" dirty="0"/>
            </a:br>
            <a:r>
              <a:rPr lang="en-US" sz="2800" dirty="0"/>
              <a:t>No </a:t>
            </a:r>
            <a:r>
              <a:rPr lang="en-US" sz="2800" dirty="0" err="1"/>
              <a:t>miente</a:t>
            </a:r>
            <a:r>
              <a:rPr lang="en-US" sz="2800" dirty="0"/>
              <a:t> </a:t>
            </a:r>
            <a:r>
              <a:rPr lang="en-US" sz="2800" dirty="0" err="1"/>
              <a:t>ni</a:t>
            </a:r>
            <a:r>
              <a:rPr lang="en-US" sz="2800" dirty="0"/>
              <a:t> </a:t>
            </a:r>
            <a:r>
              <a:rPr lang="en-US" sz="2800" dirty="0" err="1"/>
              <a:t>darles</a:t>
            </a:r>
            <a:r>
              <a:rPr lang="en-US" sz="2800" dirty="0"/>
              <a:t> </a:t>
            </a:r>
            <a:r>
              <a:rPr lang="en-US" sz="2800" dirty="0" err="1"/>
              <a:t>identificación</a:t>
            </a:r>
            <a:r>
              <a:rPr lang="en-US" sz="2800" dirty="0"/>
              <a:t> falsa;</a:t>
            </a:r>
          </a:p>
          <a:p>
            <a:br>
              <a:rPr lang="en-US" sz="2800" dirty="0"/>
            </a:br>
            <a:r>
              <a:rPr lang="en-US" sz="2800" dirty="0"/>
              <a:t>Si  le </a:t>
            </a:r>
            <a:r>
              <a:rPr lang="en-US" sz="2800" dirty="0" err="1"/>
              <a:t>cachea</a:t>
            </a:r>
            <a:r>
              <a:rPr lang="en-US" sz="2800" dirty="0"/>
              <a:t>, </a:t>
            </a:r>
            <a:r>
              <a:rPr lang="en-US" sz="2800" dirty="0" err="1"/>
              <a:t>diga</a:t>
            </a:r>
            <a:r>
              <a:rPr lang="en-US" sz="2800" dirty="0"/>
              <a:t>: “I do not consent to this search.”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14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86BD9-14FF-D6FC-9B1C-CADC1698B0F8}"/>
              </a:ext>
            </a:extLst>
          </p:cNvPr>
          <p:cNvSpPr txBox="1"/>
          <p:nvPr/>
        </p:nvSpPr>
        <p:spPr>
          <a:xfrm>
            <a:off x="358346" y="296562"/>
            <a:ext cx="112322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Agenda and Purpose</a:t>
            </a:r>
          </a:p>
          <a:p>
            <a:pPr algn="ctr"/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Who enforces immigration determinations?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Understanding the constitutional basis of immigrant rights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/>
              <a:t>So community members can defend those rights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/>
              <a:t>For immigrants to protect themselves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Protecting rights: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/>
              <a:t>At home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/>
              <a:t>At work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/>
              <a:t>At school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/>
              <a:t>In transit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What can we do to protect and defend community members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86484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Know Your Rights When Asked About Immigration Status - YouTube">
            <a:extLst>
              <a:ext uri="{FF2B5EF4-FFF2-40B4-BE49-F238E27FC236}">
                <a16:creationId xmlns:a16="http://schemas.microsoft.com/office/drawing/2014/main" id="{821A28E1-79EA-97CF-7DDD-FF7E941F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950D34-3769-3CFA-35E0-DE99F229262D}"/>
              </a:ext>
            </a:extLst>
          </p:cNvPr>
          <p:cNvSpPr/>
          <p:nvPr/>
        </p:nvSpPr>
        <p:spPr>
          <a:xfrm>
            <a:off x="7296443" y="407963"/>
            <a:ext cx="4726744" cy="16715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Your rights in a CAR: As a passenger/</a:t>
            </a:r>
          </a:p>
          <a:p>
            <a:pPr algn="ctr"/>
            <a:r>
              <a:rPr lang="en-US" sz="3600" dirty="0"/>
              <a:t>Como PASAJERO</a:t>
            </a:r>
          </a:p>
        </p:txBody>
      </p:sp>
    </p:spTree>
    <p:extLst>
      <p:ext uri="{BB962C8B-B14F-4D97-AF65-F5344CB8AC3E}">
        <p14:creationId xmlns:p14="http://schemas.microsoft.com/office/powerpoint/2010/main" val="632105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C4338-4F22-AB3A-6C28-FA31D659C08D}"/>
              </a:ext>
            </a:extLst>
          </p:cNvPr>
          <p:cNvSpPr/>
          <p:nvPr/>
        </p:nvSpPr>
        <p:spPr>
          <a:xfrm>
            <a:off x="654148" y="253219"/>
            <a:ext cx="10883704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Your rights in a CAR: As a passenger/</a:t>
            </a:r>
          </a:p>
          <a:p>
            <a:pPr algn="ctr"/>
            <a:r>
              <a:rPr lang="en-US" sz="3600" dirty="0"/>
              <a:t>Sus derechos </a:t>
            </a:r>
            <a:r>
              <a:rPr lang="en-US" sz="3600" dirty="0" err="1"/>
              <a:t>como</a:t>
            </a:r>
            <a:r>
              <a:rPr lang="en-US" sz="3600" dirty="0"/>
              <a:t> PASAJERO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F19F0-2823-9CD6-7451-26AECC4104BB}"/>
              </a:ext>
            </a:extLst>
          </p:cNvPr>
          <p:cNvSpPr txBox="1"/>
          <p:nvPr/>
        </p:nvSpPr>
        <p:spPr>
          <a:xfrm>
            <a:off x="191729" y="1987109"/>
            <a:ext cx="6130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In Ohio, </a:t>
            </a:r>
            <a:r>
              <a:rPr lang="en-US" sz="2800" b="1" dirty="0"/>
              <a:t>passengers</a:t>
            </a:r>
            <a:r>
              <a:rPr lang="en-US" sz="2800" dirty="0"/>
              <a:t> are not required to carry identification or to produce it for law enforcement.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You have the right to remain silent. If you are searched, you should state that you don’t consent.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You can ask if you’re free to go and, if so, walk away.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D5B5B-45C9-28AA-51E1-C78FF50DA81F}"/>
              </a:ext>
            </a:extLst>
          </p:cNvPr>
          <p:cNvSpPr txBox="1"/>
          <p:nvPr/>
        </p:nvSpPr>
        <p:spPr>
          <a:xfrm>
            <a:off x="6322142" y="1987109"/>
            <a:ext cx="5869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En Ohio,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b="1" dirty="0" err="1"/>
              <a:t>pasajeros</a:t>
            </a:r>
            <a:r>
              <a:rPr lang="en-US" sz="2800" dirty="0"/>
              <a:t> no </a:t>
            </a:r>
            <a:r>
              <a:rPr lang="en-US" sz="2800" dirty="0" err="1"/>
              <a:t>tienen</a:t>
            </a:r>
            <a:r>
              <a:rPr lang="en-US" sz="2800" dirty="0"/>
              <a:t> que </a:t>
            </a:r>
            <a:r>
              <a:rPr lang="en-US" sz="2800" dirty="0" err="1"/>
              <a:t>llevar</a:t>
            </a:r>
            <a:r>
              <a:rPr lang="en-US" sz="2800" dirty="0"/>
              <a:t> </a:t>
            </a:r>
            <a:r>
              <a:rPr lang="en-US" sz="2800" dirty="0" err="1"/>
              <a:t>ni</a:t>
            </a:r>
            <a:r>
              <a:rPr lang="en-US" sz="2800" dirty="0"/>
              <a:t> </a:t>
            </a:r>
            <a:r>
              <a:rPr lang="en-US" sz="2800" dirty="0" err="1"/>
              <a:t>mostrar</a:t>
            </a:r>
            <a:r>
              <a:rPr lang="en-US" sz="2800" dirty="0"/>
              <a:t> </a:t>
            </a:r>
            <a:r>
              <a:rPr lang="en-US" sz="2800" dirty="0" err="1"/>
              <a:t>identificación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Tiene </a:t>
            </a:r>
            <a:r>
              <a:rPr lang="en-US" sz="2800" dirty="0" err="1"/>
              <a:t>el</a:t>
            </a:r>
            <a:r>
              <a:rPr lang="en-US" sz="2800" dirty="0"/>
              <a:t> derecho de </a:t>
            </a:r>
            <a:r>
              <a:rPr lang="en-US" sz="2800" dirty="0" err="1"/>
              <a:t>guardar</a:t>
            </a:r>
            <a:r>
              <a:rPr lang="en-US" sz="2800" dirty="0"/>
              <a:t> </a:t>
            </a:r>
            <a:r>
              <a:rPr lang="en-US" sz="2800" dirty="0" err="1"/>
              <a:t>silencio</a:t>
            </a:r>
            <a:r>
              <a:rPr lang="en-US" sz="2800" dirty="0"/>
              <a:t> y </a:t>
            </a:r>
            <a:r>
              <a:rPr lang="en-US" sz="2800" dirty="0" err="1"/>
              <a:t>oponerse</a:t>
            </a:r>
            <a:r>
              <a:rPr lang="en-US" sz="2800" dirty="0"/>
              <a:t> a un </a:t>
            </a:r>
            <a:r>
              <a:rPr lang="en-US" sz="2800" dirty="0" err="1"/>
              <a:t>cacheo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preguntar</a:t>
            </a:r>
            <a:r>
              <a:rPr lang="en-US" sz="2800" dirty="0"/>
              <a:t>: “</a:t>
            </a:r>
            <a:r>
              <a:rPr lang="en-US" sz="2800" dirty="0">
                <a:effectLst/>
                <a:latin typeface="Tahoma" panose="020B0604030504040204" pitchFamily="34" charset="0"/>
                <a:ea typeface="Aptos" panose="020B0004020202020204" pitchFamily="34" charset="0"/>
              </a:rPr>
              <a:t>¿</a:t>
            </a:r>
            <a:r>
              <a:rPr lang="en-US" sz="2800" dirty="0" err="1"/>
              <a:t>Puedo</a:t>
            </a:r>
            <a:r>
              <a:rPr lang="en-US" sz="2800" dirty="0"/>
              <a:t> </a:t>
            </a:r>
            <a:r>
              <a:rPr lang="en-US" sz="2800" dirty="0" err="1"/>
              <a:t>salir</a:t>
            </a:r>
            <a:r>
              <a:rPr lang="en-US" sz="2800" dirty="0"/>
              <a:t>?” y </a:t>
            </a:r>
            <a:r>
              <a:rPr lang="en-US" sz="2800" dirty="0" err="1"/>
              <a:t>salga</a:t>
            </a:r>
            <a:r>
              <a:rPr lang="en-US" sz="2800" dirty="0"/>
              <a:t> </a:t>
            </a:r>
            <a:r>
              <a:rPr lang="en-US" sz="2800" b="1" dirty="0"/>
              <a:t>DESPACIO</a:t>
            </a:r>
            <a:r>
              <a:rPr lang="en-US" sz="2800" dirty="0"/>
              <a:t> con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permiso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083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ACC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4DC94C-8F1E-8B9E-5760-BD091B0C8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8769F-EF47-9E55-0EE2-10B3FFE24A5C}"/>
              </a:ext>
            </a:extLst>
          </p:cNvPr>
          <p:cNvSpPr txBox="1"/>
          <p:nvPr/>
        </p:nvSpPr>
        <p:spPr>
          <a:xfrm>
            <a:off x="1913238" y="176587"/>
            <a:ext cx="8365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Are Your Rights?</a:t>
            </a:r>
          </a:p>
          <a:p>
            <a:pPr algn="ctr"/>
            <a:r>
              <a:rPr lang="en-US" sz="4400" dirty="0">
                <a:effectLst/>
                <a:ea typeface="Aptos" panose="020B0004020202020204" pitchFamily="34" charset="0"/>
              </a:rPr>
              <a:t>¿</a:t>
            </a:r>
            <a:r>
              <a:rPr lang="en-US" sz="4400" dirty="0" err="1"/>
              <a:t>Cuales</a:t>
            </a:r>
            <a:r>
              <a:rPr lang="en-US" sz="4400" dirty="0"/>
              <a:t> Son Sus Derechos? 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A5D752D4-9572-7848-F849-690F34B82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11" y="1826569"/>
            <a:ext cx="2895600" cy="1079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816FEE-70CA-32C8-1593-0BA615DA9404}"/>
              </a:ext>
            </a:extLst>
          </p:cNvPr>
          <p:cNvSpPr/>
          <p:nvPr/>
        </p:nvSpPr>
        <p:spPr>
          <a:xfrm>
            <a:off x="3316205" y="1824142"/>
            <a:ext cx="5917936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Amendment: Protections against unreasonable searches &amp; seizures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C2CD0-E185-41CC-B0E9-0C6D6464EE70}"/>
              </a:ext>
            </a:extLst>
          </p:cNvPr>
          <p:cNvSpPr/>
          <p:nvPr/>
        </p:nvSpPr>
        <p:spPr>
          <a:xfrm>
            <a:off x="3320324" y="3177132"/>
            <a:ext cx="5926174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5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Amendment: Right to remain silent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3B00CA-A8A1-3A33-9509-1756DAD38A8B}"/>
              </a:ext>
            </a:extLst>
          </p:cNvPr>
          <p:cNvSpPr/>
          <p:nvPr/>
        </p:nvSpPr>
        <p:spPr>
          <a:xfrm>
            <a:off x="3320324" y="4593180"/>
            <a:ext cx="5926174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14th Amendment: Right to due process</a:t>
            </a:r>
          </a:p>
        </p:txBody>
      </p:sp>
    </p:spTree>
    <p:extLst>
      <p:ext uri="{BB962C8B-B14F-4D97-AF65-F5344CB8AC3E}">
        <p14:creationId xmlns:p14="http://schemas.microsoft.com/office/powerpoint/2010/main" val="2897188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AD3C5-5539-D044-514C-C313B81F8B9F}"/>
              </a:ext>
            </a:extLst>
          </p:cNvPr>
          <p:cNvSpPr txBox="1"/>
          <p:nvPr/>
        </p:nvSpPr>
        <p:spPr>
          <a:xfrm>
            <a:off x="757083" y="0"/>
            <a:ext cx="1067783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PROTECTING COMMUNITY MEMBERS</a:t>
            </a:r>
          </a:p>
          <a:p>
            <a:pPr algn="ctr"/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/>
              <a:t>Know your rights/</a:t>
            </a:r>
            <a:r>
              <a:rPr lang="en-US" sz="4000" dirty="0" err="1">
                <a:solidFill>
                  <a:srgbClr val="FF0000"/>
                </a:solidFill>
              </a:rPr>
              <a:t>conozca</a:t>
            </a:r>
            <a:r>
              <a:rPr lang="en-US" sz="4000" dirty="0">
                <a:solidFill>
                  <a:srgbClr val="FF0000"/>
                </a:solidFill>
              </a:rPr>
              <a:t> sus derechos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/>
              <a:t>Understand the current situation/</a:t>
            </a:r>
            <a:r>
              <a:rPr lang="en-US" sz="4000" dirty="0" err="1">
                <a:solidFill>
                  <a:srgbClr val="FF0000"/>
                </a:solidFill>
              </a:rPr>
              <a:t>mantengase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alerta</a:t>
            </a:r>
            <a:r>
              <a:rPr lang="en-US" sz="4000" dirty="0">
                <a:solidFill>
                  <a:srgbClr val="FF0000"/>
                </a:solidFill>
              </a:rPr>
              <a:t> de la </a:t>
            </a:r>
            <a:r>
              <a:rPr lang="en-US" sz="4000" dirty="0" err="1">
                <a:solidFill>
                  <a:srgbClr val="FF0000"/>
                </a:solidFill>
              </a:rPr>
              <a:t>situación</a:t>
            </a:r>
            <a:r>
              <a:rPr lang="en-US" sz="4000" dirty="0">
                <a:solidFill>
                  <a:srgbClr val="FF0000"/>
                </a:solidFill>
              </a:rPr>
              <a:t> actual.</a:t>
            </a:r>
          </a:p>
          <a:p>
            <a:pPr marL="742950" indent="-742950">
              <a:buAutoNum type="arabicPeriod"/>
            </a:pPr>
            <a:r>
              <a:rPr lang="en-US" sz="4000" dirty="0"/>
              <a:t>Don’t add to tensions by spreading unverified rumors/</a:t>
            </a:r>
            <a:r>
              <a:rPr lang="en-US" sz="4000" dirty="0">
                <a:solidFill>
                  <a:srgbClr val="FF0000"/>
                </a:solidFill>
              </a:rPr>
              <a:t>no </a:t>
            </a:r>
            <a:r>
              <a:rPr lang="en-US" sz="4000" dirty="0" err="1">
                <a:solidFill>
                  <a:srgbClr val="FF0000"/>
                </a:solidFill>
              </a:rPr>
              <a:t>aumente</a:t>
            </a:r>
            <a:r>
              <a:rPr lang="en-US" sz="4000" dirty="0">
                <a:solidFill>
                  <a:srgbClr val="FF0000"/>
                </a:solidFill>
              </a:rPr>
              <a:t> la </a:t>
            </a:r>
            <a:r>
              <a:rPr lang="en-US" sz="4000" dirty="0" err="1">
                <a:solidFill>
                  <a:srgbClr val="FF0000"/>
                </a:solidFill>
              </a:rPr>
              <a:t>ansiedad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por</a:t>
            </a:r>
            <a:r>
              <a:rPr lang="en-US" sz="4000" dirty="0">
                <a:solidFill>
                  <a:srgbClr val="FF0000"/>
                </a:solidFill>
              </a:rPr>
              <a:t> medio de </a:t>
            </a:r>
            <a:r>
              <a:rPr lang="en-US" sz="4000" dirty="0" err="1">
                <a:solidFill>
                  <a:srgbClr val="FF0000"/>
                </a:solidFill>
              </a:rPr>
              <a:t>rumores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/>
              <a:t>In community there is strength/</a:t>
            </a:r>
            <a:r>
              <a:rPr lang="en-US" sz="4000" dirty="0">
                <a:solidFill>
                  <a:srgbClr val="FF0000"/>
                </a:solidFill>
              </a:rPr>
              <a:t>hay </a:t>
            </a:r>
            <a:r>
              <a:rPr lang="en-US" sz="4000" dirty="0" err="1">
                <a:solidFill>
                  <a:srgbClr val="FF0000"/>
                </a:solidFill>
              </a:rPr>
              <a:t>fuerza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en</a:t>
            </a:r>
            <a:r>
              <a:rPr lang="en-US" sz="4000" dirty="0">
                <a:solidFill>
                  <a:srgbClr val="FF0000"/>
                </a:solidFill>
              </a:rPr>
              <a:t> la </a:t>
            </a:r>
            <a:r>
              <a:rPr lang="en-US" sz="4000" dirty="0" err="1">
                <a:solidFill>
                  <a:srgbClr val="FF0000"/>
                </a:solidFill>
              </a:rPr>
              <a:t>unidad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5258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067B40-90BB-095D-8BAD-BC5123094F49}"/>
              </a:ext>
            </a:extLst>
          </p:cNvPr>
          <p:cNvSpPr txBox="1"/>
          <p:nvPr/>
        </p:nvSpPr>
        <p:spPr>
          <a:xfrm>
            <a:off x="2396612" y="604684"/>
            <a:ext cx="73987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Q&amp;A?/</a:t>
            </a:r>
            <a:r>
              <a:rPr lang="en-US" sz="6000" dirty="0">
                <a:effectLst/>
                <a:ea typeface="Aptos" panose="020B0004020202020204" pitchFamily="34" charset="0"/>
              </a:rPr>
              <a:t> ¿</a:t>
            </a:r>
            <a:r>
              <a:rPr lang="en-US" sz="6000" dirty="0"/>
              <a:t>PREGUNTAS?</a:t>
            </a:r>
          </a:p>
        </p:txBody>
      </p:sp>
    </p:spTree>
    <p:extLst>
      <p:ext uri="{BB962C8B-B14F-4D97-AF65-F5344CB8AC3E}">
        <p14:creationId xmlns:p14="http://schemas.microsoft.com/office/powerpoint/2010/main" val="159086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B3A00E4-3C49-0718-A294-182999322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75" y="0"/>
            <a:ext cx="966884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F8943-7E0F-1528-8D35-69206E49EA7D}"/>
              </a:ext>
            </a:extLst>
          </p:cNvPr>
          <p:cNvSpPr txBox="1"/>
          <p:nvPr/>
        </p:nvSpPr>
        <p:spPr>
          <a:xfrm>
            <a:off x="3047065" y="5994907"/>
            <a:ext cx="6481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4"/>
              </a:rPr>
              <a:t>ocsi.general.outreach@gmail.com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977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as-Mexico border: Leaders plan mass ...">
            <a:extLst>
              <a:ext uri="{FF2B5EF4-FFF2-40B4-BE49-F238E27FC236}">
                <a16:creationId xmlns:a16="http://schemas.microsoft.com/office/drawing/2014/main" id="{3E1DB308-5639-2C12-6644-9DC317F5E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7"/>
          <a:stretch/>
        </p:blipFill>
        <p:spPr bwMode="auto">
          <a:xfrm>
            <a:off x="426571" y="412750"/>
            <a:ext cx="2463800" cy="28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21073D-A62F-C25C-56AB-B42C37C7EB0C}"/>
              </a:ext>
            </a:extLst>
          </p:cNvPr>
          <p:cNvSpPr txBox="1"/>
          <p:nvPr/>
        </p:nvSpPr>
        <p:spPr>
          <a:xfrm>
            <a:off x="426571" y="3383224"/>
            <a:ext cx="246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Tom Homan</a:t>
            </a:r>
          </a:p>
          <a:p>
            <a:pPr algn="ctr"/>
            <a:r>
              <a:rPr lang="en-US" dirty="0"/>
              <a:t>Border “Czar”</a:t>
            </a:r>
          </a:p>
          <a:p>
            <a:pPr algn="ctr"/>
            <a:r>
              <a:rPr lang="en-US" i="1" dirty="0"/>
              <a:t>Former head of ICE</a:t>
            </a:r>
          </a:p>
        </p:txBody>
      </p:sp>
      <p:pic>
        <p:nvPicPr>
          <p:cNvPr id="1028" name="Picture 4" descr="The secret of Stephen Miller's success ...">
            <a:extLst>
              <a:ext uri="{FF2B5EF4-FFF2-40B4-BE49-F238E27FC236}">
                <a16:creationId xmlns:a16="http://schemas.microsoft.com/office/drawing/2014/main" id="{D8296DE2-C402-8EDA-B509-A359057F3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4"/>
          <a:stretch/>
        </p:blipFill>
        <p:spPr bwMode="auto">
          <a:xfrm>
            <a:off x="3236157" y="663416"/>
            <a:ext cx="277719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A9BEEB-2A22-8F35-8D2D-DB44F39D24B2}"/>
              </a:ext>
            </a:extLst>
          </p:cNvPr>
          <p:cNvSpPr txBox="1"/>
          <p:nvPr/>
        </p:nvSpPr>
        <p:spPr>
          <a:xfrm>
            <a:off x="3227450" y="2921559"/>
            <a:ext cx="277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Stephen Miller</a:t>
            </a:r>
          </a:p>
          <a:p>
            <a:pPr algn="ctr"/>
            <a:r>
              <a:rPr lang="en-US" dirty="0"/>
              <a:t>Deputy Chief of Staff</a:t>
            </a:r>
          </a:p>
          <a:p>
            <a:pPr algn="ctr"/>
            <a:r>
              <a:rPr lang="en-US" i="1" dirty="0"/>
              <a:t>Ideologue behind policies</a:t>
            </a:r>
          </a:p>
        </p:txBody>
      </p:sp>
      <p:pic>
        <p:nvPicPr>
          <p:cNvPr id="1030" name="Picture 6" descr="Rodney Scott">
            <a:extLst>
              <a:ext uri="{FF2B5EF4-FFF2-40B4-BE49-F238E27FC236}">
                <a16:creationId xmlns:a16="http://schemas.microsoft.com/office/drawing/2014/main" id="{6CBC97E1-0114-069E-EC18-FBED59E69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/>
          <a:stretch/>
        </p:blipFill>
        <p:spPr bwMode="auto">
          <a:xfrm>
            <a:off x="8614540" y="411435"/>
            <a:ext cx="2949568" cy="21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8C5CCE-5648-F6F5-FE87-5C862BA4B074}"/>
              </a:ext>
            </a:extLst>
          </p:cNvPr>
          <p:cNvSpPr txBox="1"/>
          <p:nvPr/>
        </p:nvSpPr>
        <p:spPr>
          <a:xfrm>
            <a:off x="8298886" y="2644560"/>
            <a:ext cx="3453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Rodney Scott</a:t>
            </a:r>
          </a:p>
          <a:p>
            <a:pPr algn="ctr"/>
            <a:r>
              <a:rPr lang="en-US" dirty="0"/>
              <a:t>Commissioner of Customs and Border Protection (CBP)</a:t>
            </a:r>
          </a:p>
          <a:p>
            <a:pPr algn="ctr"/>
            <a:r>
              <a:rPr lang="en-US" i="1" dirty="0"/>
              <a:t>Former Border Patrol chief</a:t>
            </a:r>
          </a:p>
        </p:txBody>
      </p:sp>
      <p:pic>
        <p:nvPicPr>
          <p:cNvPr id="1032" name="Picture 8" descr="Caleb Vitello Biography">
            <a:extLst>
              <a:ext uri="{FF2B5EF4-FFF2-40B4-BE49-F238E27FC236}">
                <a16:creationId xmlns:a16="http://schemas.microsoft.com/office/drawing/2014/main" id="{1DC5A9AF-86CB-284B-460C-8AA232B1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75" y="3903327"/>
            <a:ext cx="2245285" cy="25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E0B47-2E75-0A26-3BAC-920DDB25DCD0}"/>
              </a:ext>
            </a:extLst>
          </p:cNvPr>
          <p:cNvSpPr txBox="1"/>
          <p:nvPr/>
        </p:nvSpPr>
        <p:spPr>
          <a:xfrm>
            <a:off x="6612510" y="4504765"/>
            <a:ext cx="2462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Caleb Vitello</a:t>
            </a:r>
          </a:p>
          <a:p>
            <a:pPr algn="ctr"/>
            <a:r>
              <a:rPr lang="en-US" dirty="0"/>
              <a:t>Acting Dir. ICE</a:t>
            </a:r>
          </a:p>
          <a:p>
            <a:pPr algn="ctr"/>
            <a:r>
              <a:rPr lang="en-US" i="1" dirty="0"/>
              <a:t>23 years in ICE</a:t>
            </a:r>
          </a:p>
          <a:p>
            <a:pPr algn="ctr"/>
            <a:r>
              <a:rPr lang="en-US" i="1" dirty="0"/>
              <a:t>Chief of Staff for Enforcement and Removal Operations</a:t>
            </a:r>
          </a:p>
        </p:txBody>
      </p:sp>
      <p:pic>
        <p:nvPicPr>
          <p:cNvPr id="1034" name="Picture 10" descr="Anthony Salisbury">
            <a:extLst>
              <a:ext uri="{FF2B5EF4-FFF2-40B4-BE49-F238E27FC236}">
                <a16:creationId xmlns:a16="http://schemas.microsoft.com/office/drawing/2014/main" id="{3ECD861E-DF44-4260-3C53-58C64D804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17059" r="30405" b="8733"/>
          <a:stretch/>
        </p:blipFill>
        <p:spPr bwMode="auto">
          <a:xfrm>
            <a:off x="3160059" y="4252281"/>
            <a:ext cx="2777190" cy="23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E87CA-F818-A553-6631-D9E7C06B36C0}"/>
              </a:ext>
            </a:extLst>
          </p:cNvPr>
          <p:cNvSpPr txBox="1"/>
          <p:nvPr/>
        </p:nvSpPr>
        <p:spPr>
          <a:xfrm>
            <a:off x="561416" y="4781763"/>
            <a:ext cx="2463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Tony Salisbury</a:t>
            </a:r>
          </a:p>
          <a:p>
            <a:pPr algn="ctr"/>
            <a:r>
              <a:rPr lang="en-US" dirty="0"/>
              <a:t>Deputy Homeland Security Advisor</a:t>
            </a:r>
          </a:p>
          <a:p>
            <a:pPr algn="ctr"/>
            <a:r>
              <a:rPr lang="en-US" i="1" dirty="0"/>
              <a:t>Special Agent in Charge of ICE, Miami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C8578-FD4A-29F9-4577-5CF53BCF338D}"/>
              </a:ext>
            </a:extLst>
          </p:cNvPr>
          <p:cNvSpPr txBox="1"/>
          <p:nvPr/>
        </p:nvSpPr>
        <p:spPr>
          <a:xfrm>
            <a:off x="6178654" y="663416"/>
            <a:ext cx="231058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Trump’s Immigration Policy Nominees and appointees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7AB87-3B29-55D8-9938-9586FCB7ACD2}"/>
              </a:ext>
            </a:extLst>
          </p:cNvPr>
          <p:cNvSpPr/>
          <p:nvPr/>
        </p:nvSpPr>
        <p:spPr>
          <a:xfrm>
            <a:off x="6178654" y="663416"/>
            <a:ext cx="2310581" cy="192270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government&#10;&#10;Description automatically generated with medium confidence">
            <a:extLst>
              <a:ext uri="{FF2B5EF4-FFF2-40B4-BE49-F238E27FC236}">
                <a16:creationId xmlns:a16="http://schemas.microsoft.com/office/drawing/2014/main" id="{29C70BE8-3519-CC43-7B1D-C7EEAA2A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E8F8AA-AF4C-C4F2-DF8F-1E24E441F7D9}"/>
              </a:ext>
            </a:extLst>
          </p:cNvPr>
          <p:cNvSpPr/>
          <p:nvPr/>
        </p:nvSpPr>
        <p:spPr>
          <a:xfrm>
            <a:off x="2965622" y="4213654"/>
            <a:ext cx="3039762" cy="12727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6EC7F-088D-AAE9-6BC8-8F4A1FC386BA}"/>
              </a:ext>
            </a:extLst>
          </p:cNvPr>
          <p:cNvSpPr/>
          <p:nvPr/>
        </p:nvSpPr>
        <p:spPr>
          <a:xfrm>
            <a:off x="2965622" y="5486400"/>
            <a:ext cx="3039762" cy="12727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A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324BAF-B14A-FC78-2342-865CDF569497}"/>
              </a:ext>
            </a:extLst>
          </p:cNvPr>
          <p:cNvSpPr txBox="1"/>
          <p:nvPr/>
        </p:nvSpPr>
        <p:spPr>
          <a:xfrm>
            <a:off x="1913238" y="383059"/>
            <a:ext cx="8365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Else?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13BB3224-3664-99BF-887C-16E69AB11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11" y="1826569"/>
            <a:ext cx="2895600" cy="1079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019E58-4092-FE4D-D6EB-C16E8722E082}"/>
              </a:ext>
            </a:extLst>
          </p:cNvPr>
          <p:cNvSpPr/>
          <p:nvPr/>
        </p:nvSpPr>
        <p:spPr>
          <a:xfrm>
            <a:off x="4843849" y="1659128"/>
            <a:ext cx="2879124" cy="1414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Lorain County Sheriff’s Department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6B3C3-2D8B-7197-E9D0-0DFDE309B351}"/>
              </a:ext>
            </a:extLst>
          </p:cNvPr>
          <p:cNvSpPr/>
          <p:nvPr/>
        </p:nvSpPr>
        <p:spPr>
          <a:xfrm>
            <a:off x="4835611" y="3353722"/>
            <a:ext cx="2879124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Oberlin Police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Department</a:t>
            </a:r>
          </a:p>
        </p:txBody>
      </p:sp>
      <p:pic>
        <p:nvPicPr>
          <p:cNvPr id="1026" name="Picture 2" descr="Border Patrol | US Department of Homeland Security Border Pa… | Flickr">
            <a:extLst>
              <a:ext uri="{FF2B5EF4-FFF2-40B4-BE49-F238E27FC236}">
                <a16:creationId xmlns:a16="http://schemas.microsoft.com/office/drawing/2014/main" id="{91EE8351-6FCB-13FA-275C-5DC831F5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6" y="1753530"/>
            <a:ext cx="4512448" cy="25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5EB36-A5BA-A94F-20F1-7212A1610E87}"/>
              </a:ext>
            </a:extLst>
          </p:cNvPr>
          <p:cNvSpPr txBox="1"/>
          <p:nvPr/>
        </p:nvSpPr>
        <p:spPr>
          <a:xfrm>
            <a:off x="1091381" y="4586748"/>
            <a:ext cx="314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Border Patrol</a:t>
            </a:r>
          </a:p>
        </p:txBody>
      </p:sp>
      <p:pic>
        <p:nvPicPr>
          <p:cNvPr id="1028" name="Picture 4" descr="Lorain County Sheriff's Office earns 'gold' for training excellence -  cleveland.com">
            <a:extLst>
              <a:ext uri="{FF2B5EF4-FFF2-40B4-BE49-F238E27FC236}">
                <a16:creationId xmlns:a16="http://schemas.microsoft.com/office/drawing/2014/main" id="{B3ADEB49-5E65-CD67-3E1F-0D304E6C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44" y="1836046"/>
            <a:ext cx="3807910" cy="21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F70B7-ED66-EF5D-1588-5B57CFFF3DD1}"/>
              </a:ext>
            </a:extLst>
          </p:cNvPr>
          <p:cNvSpPr txBox="1"/>
          <p:nvPr/>
        </p:nvSpPr>
        <p:spPr>
          <a:xfrm>
            <a:off x="8087152" y="4148729"/>
            <a:ext cx="405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Lorain County Sheriff</a:t>
            </a:r>
          </a:p>
        </p:txBody>
      </p:sp>
    </p:spTree>
    <p:extLst>
      <p:ext uri="{BB962C8B-B14F-4D97-AF65-F5344CB8AC3E}">
        <p14:creationId xmlns:p14="http://schemas.microsoft.com/office/powerpoint/2010/main" val="390258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ACC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F0834-58EF-089F-2373-4167AE9D1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1CD1E-0D17-ABD5-5915-830542C6D14F}"/>
              </a:ext>
            </a:extLst>
          </p:cNvPr>
          <p:cNvSpPr txBox="1"/>
          <p:nvPr/>
        </p:nvSpPr>
        <p:spPr>
          <a:xfrm>
            <a:off x="1913238" y="176587"/>
            <a:ext cx="8365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Are Your Rights?</a:t>
            </a:r>
          </a:p>
          <a:p>
            <a:pPr algn="ctr"/>
            <a:r>
              <a:rPr lang="en-US" sz="4400" dirty="0">
                <a:effectLst/>
                <a:ea typeface="Aptos" panose="020B0004020202020204" pitchFamily="34" charset="0"/>
              </a:rPr>
              <a:t>¿</a:t>
            </a:r>
            <a:r>
              <a:rPr lang="en-US" sz="4400" dirty="0" err="1"/>
              <a:t>Cuales</a:t>
            </a:r>
            <a:r>
              <a:rPr lang="en-US" sz="4400" dirty="0"/>
              <a:t> Son Sus Derechos? 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2023AC7-D49F-E45C-0983-A2CE1086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11" y="1826569"/>
            <a:ext cx="2895600" cy="1079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0DD3B7-BE0B-E81F-13F3-5FEE6732C0A6}"/>
              </a:ext>
            </a:extLst>
          </p:cNvPr>
          <p:cNvSpPr/>
          <p:nvPr/>
        </p:nvSpPr>
        <p:spPr>
          <a:xfrm>
            <a:off x="3316205" y="1824142"/>
            <a:ext cx="5917936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Amendment: Protections against unreasonable searches &amp; seizures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F8880-736A-09FC-0459-5B630200DDAC}"/>
              </a:ext>
            </a:extLst>
          </p:cNvPr>
          <p:cNvSpPr/>
          <p:nvPr/>
        </p:nvSpPr>
        <p:spPr>
          <a:xfrm>
            <a:off x="3320324" y="3177132"/>
            <a:ext cx="5926174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5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Amendment: Right to remain silent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AB727-3620-C97E-027E-5EBD8BFF06D4}"/>
              </a:ext>
            </a:extLst>
          </p:cNvPr>
          <p:cNvSpPr/>
          <p:nvPr/>
        </p:nvSpPr>
        <p:spPr>
          <a:xfrm>
            <a:off x="3320324" y="4593180"/>
            <a:ext cx="5926174" cy="1087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14th Amendment: Right to due process</a:t>
            </a:r>
          </a:p>
        </p:txBody>
      </p:sp>
    </p:spTree>
    <p:extLst>
      <p:ext uri="{BB962C8B-B14F-4D97-AF65-F5344CB8AC3E}">
        <p14:creationId xmlns:p14="http://schemas.microsoft.com/office/powerpoint/2010/main" val="75553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What To Do If ICE Comes To Your Door - The Immigration Coalition">
            <a:extLst>
              <a:ext uri="{FF2B5EF4-FFF2-40B4-BE49-F238E27FC236}">
                <a16:creationId xmlns:a16="http://schemas.microsoft.com/office/drawing/2014/main" id="{9FAC9A45-8643-77DE-CA46-0CCD64B4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4" b="50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633846-160C-11E3-6C44-865AA78D0969}"/>
              </a:ext>
            </a:extLst>
          </p:cNvPr>
          <p:cNvSpPr/>
          <p:nvPr/>
        </p:nvSpPr>
        <p:spPr>
          <a:xfrm>
            <a:off x="7465256" y="-1"/>
            <a:ext cx="4726744" cy="2492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HOME/</a:t>
            </a:r>
          </a:p>
          <a:p>
            <a:pPr algn="ctr"/>
            <a:r>
              <a:rPr lang="en-US" sz="3600" dirty="0"/>
              <a:t> Si ICE </a:t>
            </a:r>
            <a:r>
              <a:rPr lang="en-US" sz="3600" dirty="0" err="1"/>
              <a:t>aparece</a:t>
            </a:r>
            <a:r>
              <a:rPr lang="en-US" sz="3600" dirty="0"/>
              <a:t> a </a:t>
            </a:r>
            <a:r>
              <a:rPr lang="en-US" sz="3600" dirty="0" err="1"/>
              <a:t>su</a:t>
            </a:r>
            <a:r>
              <a:rPr lang="en-US" sz="3600" dirty="0"/>
              <a:t> CASA</a:t>
            </a:r>
          </a:p>
        </p:txBody>
      </p:sp>
    </p:spTree>
    <p:extLst>
      <p:ext uri="{BB962C8B-B14F-4D97-AF65-F5344CB8AC3E}">
        <p14:creationId xmlns:p14="http://schemas.microsoft.com/office/powerpoint/2010/main" val="408094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7FFB-E2A9-2DD9-3A5F-2F7978B16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751572-3851-0331-9637-66E2A5C7F172}"/>
              </a:ext>
            </a:extLst>
          </p:cNvPr>
          <p:cNvSpPr/>
          <p:nvPr/>
        </p:nvSpPr>
        <p:spPr>
          <a:xfrm>
            <a:off x="759655" y="196944"/>
            <a:ext cx="10705514" cy="1463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If ICE comes to your HOME/</a:t>
            </a:r>
          </a:p>
          <a:p>
            <a:pPr algn="ctr"/>
            <a:r>
              <a:rPr lang="en-US" sz="3600" dirty="0"/>
              <a:t>Si </a:t>
            </a:r>
            <a:r>
              <a:rPr lang="en-US" sz="3600" dirty="0" err="1"/>
              <a:t>aparece</a:t>
            </a:r>
            <a:r>
              <a:rPr lang="en-US" sz="3600" dirty="0"/>
              <a:t> a </a:t>
            </a:r>
            <a:r>
              <a:rPr lang="en-US" sz="3600" dirty="0" err="1"/>
              <a:t>su</a:t>
            </a:r>
            <a:r>
              <a:rPr lang="en-US" sz="3600" dirty="0"/>
              <a:t> CASA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590B1-D866-79E7-852C-CD9ED9EA6D23}"/>
              </a:ext>
            </a:extLst>
          </p:cNvPr>
          <p:cNvSpPr txBox="1"/>
          <p:nvPr/>
        </p:nvSpPr>
        <p:spPr>
          <a:xfrm>
            <a:off x="184468" y="1833813"/>
            <a:ext cx="6157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DO NOT open your door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Ask who it is - You have the right to request the name and identification of any officer you speak to;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Ask to see a warrant </a:t>
            </a:r>
            <a:r>
              <a:rPr lang="en-US" sz="3600" dirty="0"/>
              <a:t>– have them put it under the door or show it through a window.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1B836-9DA0-37D6-7E07-D79F101C4F10}"/>
              </a:ext>
            </a:extLst>
          </p:cNvPr>
          <p:cNvSpPr txBox="1"/>
          <p:nvPr/>
        </p:nvSpPr>
        <p:spPr>
          <a:xfrm>
            <a:off x="6206725" y="1809186"/>
            <a:ext cx="6157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NO </a:t>
            </a:r>
            <a:r>
              <a:rPr lang="en-US" sz="3600" b="1" dirty="0" err="1"/>
              <a:t>abre</a:t>
            </a:r>
            <a:r>
              <a:rPr lang="en-US" sz="3600" b="1" dirty="0"/>
              <a:t> la </a:t>
            </a:r>
            <a:r>
              <a:rPr lang="en-US" sz="3600" b="1" dirty="0" err="1"/>
              <a:t>puerta</a:t>
            </a:r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Pregunta</a:t>
            </a:r>
            <a:r>
              <a:rPr lang="en-US" sz="3600" dirty="0"/>
              <a:t> </a:t>
            </a:r>
            <a:r>
              <a:rPr lang="en-US" sz="3600" dirty="0" err="1"/>
              <a:t>quien</a:t>
            </a:r>
            <a:r>
              <a:rPr lang="en-US" sz="3600" dirty="0"/>
              <a:t> es: </a:t>
            </a:r>
            <a:r>
              <a:rPr lang="en-US" sz="3600" dirty="0" err="1"/>
              <a:t>tiene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derecho de </a:t>
            </a:r>
            <a:r>
              <a:rPr lang="en-US" sz="3600" dirty="0" err="1"/>
              <a:t>pedir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nombre</a:t>
            </a:r>
            <a:r>
              <a:rPr lang="en-US" sz="3600" dirty="0"/>
              <a:t> y </a:t>
            </a:r>
            <a:r>
              <a:rPr lang="en-US" sz="3600" dirty="0" err="1"/>
              <a:t>identificación</a:t>
            </a:r>
            <a:r>
              <a:rPr lang="en-US" sz="3600" dirty="0"/>
              <a:t> de </a:t>
            </a:r>
            <a:r>
              <a:rPr lang="en-US" sz="3600" dirty="0" err="1"/>
              <a:t>cualquier</a:t>
            </a:r>
            <a:r>
              <a:rPr lang="en-US" sz="3600" dirty="0"/>
              <a:t> </a:t>
            </a:r>
            <a:r>
              <a:rPr lang="en-US" sz="3600" dirty="0" err="1"/>
              <a:t>agente</a:t>
            </a:r>
            <a:r>
              <a:rPr lang="en-US" sz="3600" dirty="0"/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Exige un </a:t>
            </a:r>
            <a:r>
              <a:rPr lang="en-US" sz="3600" b="1" dirty="0" err="1"/>
              <a:t>orden</a:t>
            </a:r>
            <a:r>
              <a:rPr lang="en-US" sz="3600" b="1" dirty="0"/>
              <a:t> judicial</a:t>
            </a:r>
            <a:r>
              <a:rPr lang="en-US" sz="3600" dirty="0"/>
              <a:t> – que lo </a:t>
            </a:r>
            <a:r>
              <a:rPr lang="en-US" sz="3600" dirty="0" err="1"/>
              <a:t>ponga</a:t>
            </a:r>
            <a:r>
              <a:rPr lang="en-US" sz="3600" dirty="0"/>
              <a:t> </a:t>
            </a:r>
            <a:r>
              <a:rPr lang="en-US" sz="3600" dirty="0" err="1"/>
              <a:t>debajo</a:t>
            </a:r>
            <a:r>
              <a:rPr lang="en-US" sz="3600" dirty="0"/>
              <a:t> de la </a:t>
            </a:r>
            <a:r>
              <a:rPr lang="en-US" sz="3600" dirty="0" err="1"/>
              <a:t>puerta</a:t>
            </a:r>
            <a:r>
              <a:rPr lang="en-US" sz="3600" dirty="0"/>
              <a:t> o lo </a:t>
            </a:r>
            <a:r>
              <a:rPr lang="en-US" sz="3600" dirty="0" err="1"/>
              <a:t>muestra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la </a:t>
            </a:r>
            <a:r>
              <a:rPr lang="en-US" sz="3600" dirty="0" err="1"/>
              <a:t>ventana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1707</Words>
  <Application>Microsoft Macintosh PowerPoint</Application>
  <PresentationFormat>Widescreen</PresentationFormat>
  <Paragraphs>208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Aptos Display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Volk</dc:creator>
  <cp:lastModifiedBy>Steven Volk</cp:lastModifiedBy>
  <cp:revision>33</cp:revision>
  <dcterms:created xsi:type="dcterms:W3CDTF">2025-01-08T15:09:39Z</dcterms:created>
  <dcterms:modified xsi:type="dcterms:W3CDTF">2025-01-21T10:51:45Z</dcterms:modified>
</cp:coreProperties>
</file>